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61" r:id="rId2"/>
    <p:sldId id="260" r:id="rId3"/>
    <p:sldId id="268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405"/>
  </p:normalViewPr>
  <p:slideViewPr>
    <p:cSldViewPr snapToGrid="0" snapToObjects="1">
      <p:cViewPr varScale="1">
        <p:scale>
          <a:sx n="110" d="100"/>
          <a:sy n="110" d="100"/>
        </p:scale>
        <p:origin x="78" y="-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265D6-F91D-F545-94C0-4633C73D7E45}" type="datetimeFigureOut">
              <a:rPr lang="de-DE" smtClean="0"/>
              <a:t>29.03.2018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59C7F-EC77-844F-B52D-5E55CCA20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3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 userDrawn="1"/>
        </p:nvSpPr>
        <p:spPr>
          <a:xfrm>
            <a:off x="8908698" y="3130151"/>
            <a:ext cx="4182802" cy="3605864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 rot="1830910">
            <a:off x="12538541" y="4598946"/>
            <a:ext cx="303489" cy="5365101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 userDrawn="1"/>
        </p:nvSpPr>
        <p:spPr>
          <a:xfrm rot="1830910">
            <a:off x="13113899" y="3442512"/>
            <a:ext cx="714995" cy="6546318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 userDrawn="1"/>
        </p:nvSpPr>
        <p:spPr>
          <a:xfrm rot="1830910">
            <a:off x="12472351" y="3911950"/>
            <a:ext cx="82585" cy="6147582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 userDrawn="1"/>
        </p:nvSpPr>
        <p:spPr>
          <a:xfrm rot="1830910">
            <a:off x="13129271" y="3963137"/>
            <a:ext cx="82585" cy="6147582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 18"/>
          <p:cNvSpPr/>
          <p:nvPr userDrawn="1"/>
        </p:nvSpPr>
        <p:spPr>
          <a:xfrm>
            <a:off x="335493" y="1886720"/>
            <a:ext cx="5567487" cy="1410790"/>
          </a:xfrm>
          <a:custGeom>
            <a:avLst/>
            <a:gdLst>
              <a:gd name="connsiteX0" fmla="*/ 0 w 5567487"/>
              <a:gd name="connsiteY0" fmla="*/ 705394 h 1410790"/>
              <a:gd name="connsiteX1" fmla="*/ 0 w 5567487"/>
              <a:gd name="connsiteY1" fmla="*/ 705395 h 1410790"/>
              <a:gd name="connsiteX2" fmla="*/ 0 w 5567487"/>
              <a:gd name="connsiteY2" fmla="*/ 705395 h 1410790"/>
              <a:gd name="connsiteX3" fmla="*/ 705395 w 5567487"/>
              <a:gd name="connsiteY3" fmla="*/ 0 h 1410790"/>
              <a:gd name="connsiteX4" fmla="*/ 5530047 w 5567487"/>
              <a:gd name="connsiteY4" fmla="*/ 0 h 1410790"/>
              <a:gd name="connsiteX5" fmla="*/ 5567487 w 5567487"/>
              <a:gd name="connsiteY5" fmla="*/ 3775 h 1410790"/>
              <a:gd name="connsiteX6" fmla="*/ 4738190 w 5567487"/>
              <a:gd name="connsiteY6" fmla="*/ 1410790 h 1410790"/>
              <a:gd name="connsiteX7" fmla="*/ 705395 w 5567487"/>
              <a:gd name="connsiteY7" fmla="*/ 1410789 h 1410790"/>
              <a:gd name="connsiteX8" fmla="*/ 14331 w 5567487"/>
              <a:gd name="connsiteY8" fmla="*/ 847556 h 1410790"/>
              <a:gd name="connsiteX9" fmla="*/ 0 w 5567487"/>
              <a:gd name="connsiteY9" fmla="*/ 705395 h 1410790"/>
              <a:gd name="connsiteX10" fmla="*/ 14331 w 5567487"/>
              <a:gd name="connsiteY10" fmla="*/ 563234 h 1410790"/>
              <a:gd name="connsiteX11" fmla="*/ 705395 w 5567487"/>
              <a:gd name="connsiteY11" fmla="*/ 0 h 141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7487" h="1410790">
                <a:moveTo>
                  <a:pt x="0" y="705394"/>
                </a:moveTo>
                <a:lnTo>
                  <a:pt x="0" y="705395"/>
                </a:lnTo>
                <a:lnTo>
                  <a:pt x="0" y="705395"/>
                </a:lnTo>
                <a:close/>
                <a:moveTo>
                  <a:pt x="705395" y="0"/>
                </a:moveTo>
                <a:lnTo>
                  <a:pt x="5530047" y="0"/>
                </a:lnTo>
                <a:lnTo>
                  <a:pt x="5567487" y="3775"/>
                </a:lnTo>
                <a:lnTo>
                  <a:pt x="4738190" y="1410790"/>
                </a:lnTo>
                <a:lnTo>
                  <a:pt x="705395" y="1410789"/>
                </a:lnTo>
                <a:cubicBezTo>
                  <a:pt x="364514" y="1410789"/>
                  <a:pt x="80107" y="1168993"/>
                  <a:pt x="14331" y="847556"/>
                </a:cubicBezTo>
                <a:lnTo>
                  <a:pt x="0" y="705395"/>
                </a:lnTo>
                <a:lnTo>
                  <a:pt x="14331" y="563234"/>
                </a:lnTo>
                <a:cubicBezTo>
                  <a:pt x="80107" y="241797"/>
                  <a:pt x="364514" y="0"/>
                  <a:pt x="705395" y="0"/>
                </a:cubicBezTo>
                <a:close/>
              </a:path>
            </a:pathLst>
          </a:custGeom>
          <a:solidFill>
            <a:srgbClr val="167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400" dirty="0" smtClean="0">
                <a:latin typeface="HHU Celeste Sans" charset="0"/>
                <a:ea typeface="HHU Celeste Sans" charset="0"/>
                <a:cs typeface="HHU Celeste Sans" charset="0"/>
              </a:rPr>
              <a:t>		</a:t>
            </a:r>
            <a:endParaRPr lang="de-DE" sz="3850" dirty="0">
              <a:latin typeface="HHU Celeste Sans" charset="0"/>
              <a:ea typeface="HHU Celeste Sans" charset="0"/>
              <a:cs typeface="HHU Celeste Sans" charset="0"/>
            </a:endParaRPr>
          </a:p>
        </p:txBody>
      </p:sp>
      <p:sp>
        <p:nvSpPr>
          <p:cNvPr id="20" name="Freihandform 19"/>
          <p:cNvSpPr/>
          <p:nvPr userDrawn="1"/>
        </p:nvSpPr>
        <p:spPr>
          <a:xfrm>
            <a:off x="956315" y="3631751"/>
            <a:ext cx="3952731" cy="1110914"/>
          </a:xfrm>
          <a:custGeom>
            <a:avLst/>
            <a:gdLst>
              <a:gd name="connsiteX0" fmla="*/ 0 w 3952731"/>
              <a:gd name="connsiteY0" fmla="*/ 555456 h 1110914"/>
              <a:gd name="connsiteX1" fmla="*/ 0 w 3952731"/>
              <a:gd name="connsiteY1" fmla="*/ 555457 h 1110914"/>
              <a:gd name="connsiteX2" fmla="*/ 0 w 3952731"/>
              <a:gd name="connsiteY2" fmla="*/ 555457 h 1110914"/>
              <a:gd name="connsiteX3" fmla="*/ 555457 w 3952731"/>
              <a:gd name="connsiteY3" fmla="*/ 0 h 1110914"/>
              <a:gd name="connsiteX4" fmla="*/ 3952731 w 3952731"/>
              <a:gd name="connsiteY4" fmla="*/ 0 h 1110914"/>
              <a:gd name="connsiteX5" fmla="*/ 3297956 w 3952731"/>
              <a:gd name="connsiteY5" fmla="*/ 1110914 h 1110914"/>
              <a:gd name="connsiteX6" fmla="*/ 555457 w 3952731"/>
              <a:gd name="connsiteY6" fmla="*/ 1110913 h 1110914"/>
              <a:gd name="connsiteX7" fmla="*/ 11285 w 3952731"/>
              <a:gd name="connsiteY7" fmla="*/ 667400 h 1110914"/>
              <a:gd name="connsiteX8" fmla="*/ 0 w 3952731"/>
              <a:gd name="connsiteY8" fmla="*/ 555457 h 1110914"/>
              <a:gd name="connsiteX9" fmla="*/ 11285 w 3952731"/>
              <a:gd name="connsiteY9" fmla="*/ 443513 h 1110914"/>
              <a:gd name="connsiteX10" fmla="*/ 555457 w 3952731"/>
              <a:gd name="connsiteY10" fmla="*/ 0 h 111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2731" h="1110914">
                <a:moveTo>
                  <a:pt x="0" y="555456"/>
                </a:moveTo>
                <a:lnTo>
                  <a:pt x="0" y="555457"/>
                </a:lnTo>
                <a:lnTo>
                  <a:pt x="0" y="555457"/>
                </a:lnTo>
                <a:close/>
                <a:moveTo>
                  <a:pt x="555457" y="0"/>
                </a:moveTo>
                <a:lnTo>
                  <a:pt x="3952731" y="0"/>
                </a:lnTo>
                <a:lnTo>
                  <a:pt x="3297956" y="1110914"/>
                </a:lnTo>
                <a:lnTo>
                  <a:pt x="555457" y="1110913"/>
                </a:lnTo>
                <a:cubicBezTo>
                  <a:pt x="287033" y="1110913"/>
                  <a:pt x="63079" y="920512"/>
                  <a:pt x="11285" y="667400"/>
                </a:cubicBezTo>
                <a:lnTo>
                  <a:pt x="0" y="555457"/>
                </a:lnTo>
                <a:lnTo>
                  <a:pt x="11285" y="443513"/>
                </a:lnTo>
                <a:cubicBezTo>
                  <a:pt x="63079" y="190401"/>
                  <a:pt x="287033" y="0"/>
                  <a:pt x="555457" y="0"/>
                </a:cubicBezTo>
                <a:close/>
              </a:path>
            </a:pathLst>
          </a:custGeom>
          <a:solidFill>
            <a:srgbClr val="167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 userDrawn="1"/>
        </p:nvSpPr>
        <p:spPr>
          <a:xfrm>
            <a:off x="335493" y="6427661"/>
            <a:ext cx="11748247" cy="35184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 userDrawn="1"/>
        </p:nvSpPr>
        <p:spPr>
          <a:xfrm>
            <a:off x="5217994" y="60505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55675" y="2016125"/>
            <a:ext cx="4113213" cy="111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155138" y="3647323"/>
            <a:ext cx="4113213" cy="111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9775" y="6427788"/>
            <a:ext cx="10761663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</a:lstStyle>
          <a:p>
            <a:pPr lvl="0"/>
            <a:r>
              <a:rPr lang="de-DE" sz="1400" dirty="0" smtClean="0">
                <a:latin typeface="HHU Celeste Sans" charset="0"/>
                <a:ea typeface="HHU Celeste Sans" charset="0"/>
                <a:cs typeface="HHU Celeste Sans" charset="0"/>
              </a:rPr>
              <a:t>BEARBEITEN</a:t>
            </a:r>
            <a:endParaRPr lang="de-DE" dirty="0"/>
          </a:p>
        </p:txBody>
      </p:sp>
      <p:grpSp>
        <p:nvGrpSpPr>
          <p:cNvPr id="14" name="Gruppierung 13"/>
          <p:cNvGrpSpPr/>
          <p:nvPr userDrawn="1"/>
        </p:nvGrpSpPr>
        <p:grpSpPr>
          <a:xfrm>
            <a:off x="13170563" y="-419162"/>
            <a:ext cx="1968495" cy="2048425"/>
            <a:chOff x="10392935" y="-814561"/>
            <a:chExt cx="1968495" cy="2048425"/>
          </a:xfrm>
        </p:grpSpPr>
        <p:sp>
          <p:nvSpPr>
            <p:cNvPr id="15" name="Freihandform 14"/>
            <p:cNvSpPr/>
            <p:nvPr userDrawn="1"/>
          </p:nvSpPr>
          <p:spPr>
            <a:xfrm rot="2633862">
              <a:off x="10392935" y="-814561"/>
              <a:ext cx="1968495" cy="2048425"/>
            </a:xfrm>
            <a:custGeom>
              <a:avLst/>
              <a:gdLst>
                <a:gd name="connsiteX0" fmla="*/ 0 w 2113163"/>
                <a:gd name="connsiteY0" fmla="*/ 1182399 h 2198967"/>
                <a:gd name="connsiteX1" fmla="*/ 1228793 w 2113163"/>
                <a:gd name="connsiteY1" fmla="*/ 0 h 2198967"/>
                <a:gd name="connsiteX2" fmla="*/ 2113163 w 2113163"/>
                <a:gd name="connsiteY2" fmla="*/ 919072 h 2198967"/>
                <a:gd name="connsiteX3" fmla="*/ 2113162 w 2113163"/>
                <a:gd name="connsiteY3" fmla="*/ 1925585 h 2198967"/>
                <a:gd name="connsiteX4" fmla="*/ 1839780 w 2113163"/>
                <a:gd name="connsiteY4" fmla="*/ 2198967 h 2198967"/>
                <a:gd name="connsiteX5" fmla="*/ 978187 w 2113163"/>
                <a:gd name="connsiteY5" fmla="*/ 2198966 h 2198967"/>
                <a:gd name="connsiteX6" fmla="*/ 0 w 2113163"/>
                <a:gd name="connsiteY6" fmla="*/ 1182399 h 21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163" h="2198967">
                  <a:moveTo>
                    <a:pt x="0" y="1182399"/>
                  </a:moveTo>
                  <a:lnTo>
                    <a:pt x="1228793" y="0"/>
                  </a:lnTo>
                  <a:lnTo>
                    <a:pt x="2113163" y="919072"/>
                  </a:lnTo>
                  <a:lnTo>
                    <a:pt x="2113162" y="1925585"/>
                  </a:lnTo>
                  <a:cubicBezTo>
                    <a:pt x="2113163" y="2076568"/>
                    <a:pt x="1990765" y="2198966"/>
                    <a:pt x="1839780" y="2198967"/>
                  </a:cubicBezTo>
                  <a:lnTo>
                    <a:pt x="978187" y="2198966"/>
                  </a:lnTo>
                  <a:lnTo>
                    <a:pt x="0" y="1182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38100" dir="8100000" sx="105000" sy="105000" algn="tr" rotWithShape="0">
                <a:prstClr val="black">
                  <a:alpha val="3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Bild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4718" y="22196"/>
              <a:ext cx="1482128" cy="833697"/>
            </a:xfrm>
            <a:prstGeom prst="rect">
              <a:avLst/>
            </a:prstGeom>
            <a:effectLst>
              <a:outerShdw blurRad="50800" dist="88900" dir="15840000" sx="112000" sy="112000" algn="t" rotWithShape="0">
                <a:schemeClr val="bg1">
                  <a:alpha val="75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3353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00472" y="2637701"/>
            <a:ext cx="11198005" cy="120611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Dreieck 7"/>
          <p:cNvSpPr/>
          <p:nvPr userDrawn="1"/>
        </p:nvSpPr>
        <p:spPr>
          <a:xfrm>
            <a:off x="8908698" y="3130151"/>
            <a:ext cx="4182802" cy="3605864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 rot="1830910">
            <a:off x="12538541" y="4598946"/>
            <a:ext cx="303489" cy="5365101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 userDrawn="1"/>
        </p:nvSpPr>
        <p:spPr>
          <a:xfrm rot="1830910">
            <a:off x="13113899" y="3442512"/>
            <a:ext cx="714995" cy="6546318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 userDrawn="1"/>
        </p:nvSpPr>
        <p:spPr>
          <a:xfrm rot="1830910">
            <a:off x="12472351" y="3911950"/>
            <a:ext cx="82585" cy="6147582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 userDrawn="1"/>
        </p:nvSpPr>
        <p:spPr>
          <a:xfrm rot="1830910">
            <a:off x="13129271" y="3963137"/>
            <a:ext cx="82585" cy="6147582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 18"/>
          <p:cNvSpPr/>
          <p:nvPr userDrawn="1"/>
        </p:nvSpPr>
        <p:spPr>
          <a:xfrm>
            <a:off x="335493" y="1886720"/>
            <a:ext cx="5567487" cy="1410790"/>
          </a:xfrm>
          <a:custGeom>
            <a:avLst/>
            <a:gdLst>
              <a:gd name="connsiteX0" fmla="*/ 0 w 5567487"/>
              <a:gd name="connsiteY0" fmla="*/ 705394 h 1410790"/>
              <a:gd name="connsiteX1" fmla="*/ 0 w 5567487"/>
              <a:gd name="connsiteY1" fmla="*/ 705395 h 1410790"/>
              <a:gd name="connsiteX2" fmla="*/ 0 w 5567487"/>
              <a:gd name="connsiteY2" fmla="*/ 705395 h 1410790"/>
              <a:gd name="connsiteX3" fmla="*/ 705395 w 5567487"/>
              <a:gd name="connsiteY3" fmla="*/ 0 h 1410790"/>
              <a:gd name="connsiteX4" fmla="*/ 5530047 w 5567487"/>
              <a:gd name="connsiteY4" fmla="*/ 0 h 1410790"/>
              <a:gd name="connsiteX5" fmla="*/ 5567487 w 5567487"/>
              <a:gd name="connsiteY5" fmla="*/ 3775 h 1410790"/>
              <a:gd name="connsiteX6" fmla="*/ 4738190 w 5567487"/>
              <a:gd name="connsiteY6" fmla="*/ 1410790 h 1410790"/>
              <a:gd name="connsiteX7" fmla="*/ 705395 w 5567487"/>
              <a:gd name="connsiteY7" fmla="*/ 1410789 h 1410790"/>
              <a:gd name="connsiteX8" fmla="*/ 14331 w 5567487"/>
              <a:gd name="connsiteY8" fmla="*/ 847556 h 1410790"/>
              <a:gd name="connsiteX9" fmla="*/ 0 w 5567487"/>
              <a:gd name="connsiteY9" fmla="*/ 705395 h 1410790"/>
              <a:gd name="connsiteX10" fmla="*/ 14331 w 5567487"/>
              <a:gd name="connsiteY10" fmla="*/ 563234 h 1410790"/>
              <a:gd name="connsiteX11" fmla="*/ 705395 w 5567487"/>
              <a:gd name="connsiteY11" fmla="*/ 0 h 141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7487" h="1410790">
                <a:moveTo>
                  <a:pt x="0" y="705394"/>
                </a:moveTo>
                <a:lnTo>
                  <a:pt x="0" y="705395"/>
                </a:lnTo>
                <a:lnTo>
                  <a:pt x="0" y="705395"/>
                </a:lnTo>
                <a:close/>
                <a:moveTo>
                  <a:pt x="705395" y="0"/>
                </a:moveTo>
                <a:lnTo>
                  <a:pt x="5530047" y="0"/>
                </a:lnTo>
                <a:lnTo>
                  <a:pt x="5567487" y="3775"/>
                </a:lnTo>
                <a:lnTo>
                  <a:pt x="4738190" y="1410790"/>
                </a:lnTo>
                <a:lnTo>
                  <a:pt x="705395" y="1410789"/>
                </a:lnTo>
                <a:cubicBezTo>
                  <a:pt x="364514" y="1410789"/>
                  <a:pt x="80107" y="1168993"/>
                  <a:pt x="14331" y="847556"/>
                </a:cubicBezTo>
                <a:lnTo>
                  <a:pt x="0" y="705395"/>
                </a:lnTo>
                <a:lnTo>
                  <a:pt x="14331" y="563234"/>
                </a:lnTo>
                <a:cubicBezTo>
                  <a:pt x="80107" y="241797"/>
                  <a:pt x="364514" y="0"/>
                  <a:pt x="705395" y="0"/>
                </a:cubicBezTo>
                <a:close/>
              </a:path>
            </a:pathLst>
          </a:custGeom>
          <a:solidFill>
            <a:srgbClr val="167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400" dirty="0" smtClean="0">
                <a:latin typeface="HHU Celeste Sans" charset="0"/>
                <a:ea typeface="HHU Celeste Sans" charset="0"/>
                <a:cs typeface="HHU Celeste Sans" charset="0"/>
              </a:rPr>
              <a:t>		ANGLISTIK</a:t>
            </a:r>
          </a:p>
          <a:p>
            <a:r>
              <a:rPr lang="de-DE" sz="4000" dirty="0" smtClean="0">
                <a:latin typeface="HHU Celeste Sans" charset="0"/>
                <a:ea typeface="HHU Celeste Sans" charset="0"/>
                <a:cs typeface="HHU Celeste Sans" charset="0"/>
              </a:rPr>
              <a:t>		</a:t>
            </a:r>
            <a:r>
              <a:rPr lang="de-DE" sz="3850" dirty="0" smtClean="0">
                <a:latin typeface="HHU Celeste Sans" charset="0"/>
                <a:ea typeface="HHU Celeste Sans" charset="0"/>
                <a:cs typeface="HHU Celeste Sans" charset="0"/>
              </a:rPr>
              <a:t>AN DER HHU</a:t>
            </a:r>
            <a:endParaRPr lang="de-DE" sz="3850" dirty="0">
              <a:latin typeface="HHU Celeste Sans" charset="0"/>
              <a:ea typeface="HHU Celeste Sans" charset="0"/>
              <a:cs typeface="HHU Celeste Sans" charset="0"/>
            </a:endParaRPr>
          </a:p>
        </p:txBody>
      </p:sp>
      <p:sp>
        <p:nvSpPr>
          <p:cNvPr id="20" name="Freihandform 19"/>
          <p:cNvSpPr/>
          <p:nvPr userDrawn="1"/>
        </p:nvSpPr>
        <p:spPr>
          <a:xfrm>
            <a:off x="956315" y="3631751"/>
            <a:ext cx="3952731" cy="1110914"/>
          </a:xfrm>
          <a:custGeom>
            <a:avLst/>
            <a:gdLst>
              <a:gd name="connsiteX0" fmla="*/ 0 w 3952731"/>
              <a:gd name="connsiteY0" fmla="*/ 555456 h 1110914"/>
              <a:gd name="connsiteX1" fmla="*/ 0 w 3952731"/>
              <a:gd name="connsiteY1" fmla="*/ 555457 h 1110914"/>
              <a:gd name="connsiteX2" fmla="*/ 0 w 3952731"/>
              <a:gd name="connsiteY2" fmla="*/ 555457 h 1110914"/>
              <a:gd name="connsiteX3" fmla="*/ 555457 w 3952731"/>
              <a:gd name="connsiteY3" fmla="*/ 0 h 1110914"/>
              <a:gd name="connsiteX4" fmla="*/ 3952731 w 3952731"/>
              <a:gd name="connsiteY4" fmla="*/ 0 h 1110914"/>
              <a:gd name="connsiteX5" fmla="*/ 3297956 w 3952731"/>
              <a:gd name="connsiteY5" fmla="*/ 1110914 h 1110914"/>
              <a:gd name="connsiteX6" fmla="*/ 555457 w 3952731"/>
              <a:gd name="connsiteY6" fmla="*/ 1110913 h 1110914"/>
              <a:gd name="connsiteX7" fmla="*/ 11285 w 3952731"/>
              <a:gd name="connsiteY7" fmla="*/ 667400 h 1110914"/>
              <a:gd name="connsiteX8" fmla="*/ 0 w 3952731"/>
              <a:gd name="connsiteY8" fmla="*/ 555457 h 1110914"/>
              <a:gd name="connsiteX9" fmla="*/ 11285 w 3952731"/>
              <a:gd name="connsiteY9" fmla="*/ 443513 h 1110914"/>
              <a:gd name="connsiteX10" fmla="*/ 555457 w 3952731"/>
              <a:gd name="connsiteY10" fmla="*/ 0 h 111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2731" h="1110914">
                <a:moveTo>
                  <a:pt x="0" y="555456"/>
                </a:moveTo>
                <a:lnTo>
                  <a:pt x="0" y="555457"/>
                </a:lnTo>
                <a:lnTo>
                  <a:pt x="0" y="555457"/>
                </a:lnTo>
                <a:close/>
                <a:moveTo>
                  <a:pt x="555457" y="0"/>
                </a:moveTo>
                <a:lnTo>
                  <a:pt x="3952731" y="0"/>
                </a:lnTo>
                <a:lnTo>
                  <a:pt x="3297956" y="1110914"/>
                </a:lnTo>
                <a:lnTo>
                  <a:pt x="555457" y="1110913"/>
                </a:lnTo>
                <a:cubicBezTo>
                  <a:pt x="287033" y="1110913"/>
                  <a:pt x="63079" y="920512"/>
                  <a:pt x="11285" y="667400"/>
                </a:cubicBezTo>
                <a:lnTo>
                  <a:pt x="0" y="555457"/>
                </a:lnTo>
                <a:lnTo>
                  <a:pt x="11285" y="443513"/>
                </a:lnTo>
                <a:cubicBezTo>
                  <a:pt x="63079" y="190401"/>
                  <a:pt x="287033" y="0"/>
                  <a:pt x="555457" y="0"/>
                </a:cubicBezTo>
                <a:close/>
              </a:path>
            </a:pathLst>
          </a:custGeom>
          <a:solidFill>
            <a:srgbClr val="167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 userDrawn="1"/>
        </p:nvSpPr>
        <p:spPr>
          <a:xfrm>
            <a:off x="335493" y="6427661"/>
            <a:ext cx="11748247" cy="35184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 userDrawn="1"/>
        </p:nvSpPr>
        <p:spPr>
          <a:xfrm>
            <a:off x="5217994" y="60505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6" name="Diagonal liegende Ecken des Rechtecks abrunden 5"/>
          <p:cNvSpPr/>
          <p:nvPr userDrawn="1"/>
        </p:nvSpPr>
        <p:spPr>
          <a:xfrm rot="344733">
            <a:off x="888970" y="2029998"/>
            <a:ext cx="9895562" cy="336867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0"/>
          </p:nvPr>
        </p:nvSpPr>
        <p:spPr>
          <a:xfrm rot="328713">
            <a:off x="1063784" y="2832863"/>
            <a:ext cx="9377349" cy="1842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9775" y="6427788"/>
            <a:ext cx="10761663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</a:lstStyle>
          <a:p>
            <a:pPr lvl="0"/>
            <a:r>
              <a:rPr lang="de-DE" sz="1400" dirty="0" smtClean="0">
                <a:latin typeface="HHU Celeste Sans" charset="0"/>
                <a:ea typeface="HHU Celeste Sans" charset="0"/>
                <a:cs typeface="HHU Celeste Sans" charset="0"/>
              </a:rPr>
              <a:t>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9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 userDrawn="1"/>
        </p:nvSpPr>
        <p:spPr>
          <a:xfrm>
            <a:off x="8908698" y="3130151"/>
            <a:ext cx="4182802" cy="3605864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 rot="1830910">
            <a:off x="12538541" y="4598946"/>
            <a:ext cx="303489" cy="5365101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 userDrawn="1"/>
        </p:nvSpPr>
        <p:spPr>
          <a:xfrm rot="1830910">
            <a:off x="12472351" y="3911950"/>
            <a:ext cx="82585" cy="6147582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 userDrawn="1"/>
        </p:nvSpPr>
        <p:spPr>
          <a:xfrm rot="1830910">
            <a:off x="13129271" y="3963137"/>
            <a:ext cx="82585" cy="6147582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/>
          <p:cNvSpPr/>
          <p:nvPr userDrawn="1"/>
        </p:nvSpPr>
        <p:spPr>
          <a:xfrm>
            <a:off x="335493" y="6427661"/>
            <a:ext cx="11748247" cy="35184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ihandform 40"/>
          <p:cNvSpPr/>
          <p:nvPr userDrawn="1"/>
        </p:nvSpPr>
        <p:spPr>
          <a:xfrm>
            <a:off x="2003508" y="328068"/>
            <a:ext cx="7776403" cy="1419450"/>
          </a:xfrm>
          <a:custGeom>
            <a:avLst/>
            <a:gdLst>
              <a:gd name="connsiteX0" fmla="*/ 0 w 7776403"/>
              <a:gd name="connsiteY0" fmla="*/ 709724 h 1419450"/>
              <a:gd name="connsiteX1" fmla="*/ 0 w 7776403"/>
              <a:gd name="connsiteY1" fmla="*/ 709725 h 1419450"/>
              <a:gd name="connsiteX2" fmla="*/ 0 w 7776403"/>
              <a:gd name="connsiteY2" fmla="*/ 709725 h 1419450"/>
              <a:gd name="connsiteX3" fmla="*/ 709725 w 7776403"/>
              <a:gd name="connsiteY3" fmla="*/ 0 h 1419450"/>
              <a:gd name="connsiteX4" fmla="*/ 7776403 w 7776403"/>
              <a:gd name="connsiteY4" fmla="*/ 0 h 1419450"/>
              <a:gd name="connsiteX5" fmla="*/ 6939777 w 7776403"/>
              <a:gd name="connsiteY5" fmla="*/ 1419450 h 1419450"/>
              <a:gd name="connsiteX6" fmla="*/ 709725 w 7776403"/>
              <a:gd name="connsiteY6" fmla="*/ 1419449 h 1419450"/>
              <a:gd name="connsiteX7" fmla="*/ 14419 w 7776403"/>
              <a:gd name="connsiteY7" fmla="*/ 852758 h 1419450"/>
              <a:gd name="connsiteX8" fmla="*/ 0 w 7776403"/>
              <a:gd name="connsiteY8" fmla="*/ 709725 h 1419450"/>
              <a:gd name="connsiteX9" fmla="*/ 14419 w 7776403"/>
              <a:gd name="connsiteY9" fmla="*/ 566691 h 1419450"/>
              <a:gd name="connsiteX10" fmla="*/ 709725 w 7776403"/>
              <a:gd name="connsiteY10" fmla="*/ 0 h 14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76403" h="1419450">
                <a:moveTo>
                  <a:pt x="0" y="709724"/>
                </a:moveTo>
                <a:lnTo>
                  <a:pt x="0" y="709725"/>
                </a:lnTo>
                <a:lnTo>
                  <a:pt x="0" y="709725"/>
                </a:lnTo>
                <a:close/>
                <a:moveTo>
                  <a:pt x="709725" y="0"/>
                </a:moveTo>
                <a:lnTo>
                  <a:pt x="7776403" y="0"/>
                </a:lnTo>
                <a:lnTo>
                  <a:pt x="6939777" y="1419450"/>
                </a:lnTo>
                <a:lnTo>
                  <a:pt x="709725" y="1419449"/>
                </a:lnTo>
                <a:cubicBezTo>
                  <a:pt x="366752" y="1419449"/>
                  <a:pt x="80599" y="1176168"/>
                  <a:pt x="14419" y="852758"/>
                </a:cubicBezTo>
                <a:lnTo>
                  <a:pt x="0" y="709725"/>
                </a:lnTo>
                <a:lnTo>
                  <a:pt x="14419" y="566691"/>
                </a:lnTo>
                <a:cubicBezTo>
                  <a:pt x="80599" y="243281"/>
                  <a:pt x="366752" y="0"/>
                  <a:pt x="709725" y="0"/>
                </a:cubicBezTo>
                <a:close/>
              </a:path>
            </a:pathLst>
          </a:custGeom>
          <a:solidFill>
            <a:srgbClr val="1678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50" dirty="0">
              <a:latin typeface="HHU Celeste Sans" charset="0"/>
              <a:ea typeface="HHU Celeste Sans" charset="0"/>
              <a:cs typeface="HHU Celeste Sans" charset="0"/>
            </a:endParaRP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00150" y="462768"/>
            <a:ext cx="6810065" cy="11845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>
                    <a:lumMod val="95000"/>
                  </a:schemeClr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21" name="Abgerundetes Rechteck 20"/>
          <p:cNvSpPr/>
          <p:nvPr userDrawn="1"/>
        </p:nvSpPr>
        <p:spPr>
          <a:xfrm>
            <a:off x="322967" y="2035799"/>
            <a:ext cx="11667434" cy="4247632"/>
          </a:xfrm>
          <a:prstGeom prst="roundRect">
            <a:avLst>
              <a:gd name="adj" fmla="val 8319"/>
            </a:avLst>
          </a:pr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solidFill>
                <a:schemeClr val="tx1"/>
              </a:solidFill>
              <a:latin typeface="HHU Celeste Sans" charset="0"/>
              <a:ea typeface="HHU Celeste Sans" charset="0"/>
              <a:cs typeface="HHU Celeste Sans" charset="0"/>
            </a:endParaRP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63563" y="2343150"/>
            <a:ext cx="11123612" cy="3668713"/>
          </a:xfrm>
          <a:prstGeom prst="rect">
            <a:avLst/>
          </a:prstGeom>
        </p:spPr>
        <p:txBody>
          <a:bodyPr/>
          <a:lstStyle>
            <a:lvl1pPr>
              <a:defRPr>
                <a:latin typeface="HHU Celeste Sans" charset="0"/>
                <a:ea typeface="HHU Celeste Sans" charset="0"/>
                <a:cs typeface="HHU Celeste Sans" charset="0"/>
              </a:defRPr>
            </a:lvl1pPr>
            <a:lvl2pPr>
              <a:defRPr>
                <a:latin typeface="HHU Celeste Sans" charset="0"/>
                <a:ea typeface="HHU Celeste Sans" charset="0"/>
                <a:cs typeface="HHU Celeste Sans" charset="0"/>
              </a:defRPr>
            </a:lvl2pPr>
            <a:lvl3pPr>
              <a:defRPr>
                <a:latin typeface="HHU Celeste Sans" charset="0"/>
                <a:ea typeface="HHU Celeste Sans" charset="0"/>
                <a:cs typeface="HHU Celeste Sans" charset="0"/>
              </a:defRPr>
            </a:lvl3pPr>
            <a:lvl4pPr>
              <a:defRPr>
                <a:latin typeface="HHU Celeste Sans" charset="0"/>
                <a:ea typeface="HHU Celeste Sans" charset="0"/>
                <a:cs typeface="HHU Celeste Sans" charset="0"/>
              </a:defRPr>
            </a:lvl4pPr>
            <a:lvl5pPr>
              <a:defRPr>
                <a:latin typeface="HHU Celeste Sans" charset="0"/>
                <a:ea typeface="HHU Celeste Sans" charset="0"/>
                <a:cs typeface="HHU Celeste Sans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9775" y="6427788"/>
            <a:ext cx="10761663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</a:lstStyle>
          <a:p>
            <a:pPr lvl="0"/>
            <a:r>
              <a:rPr lang="de-DE" sz="1400" dirty="0" smtClean="0">
                <a:latin typeface="HHU Celeste Sans" charset="0"/>
                <a:ea typeface="HHU Celeste Sans" charset="0"/>
                <a:cs typeface="HHU Celeste Sans" charset="0"/>
              </a:rPr>
              <a:t>BEARBEITEN</a:t>
            </a:r>
            <a:endParaRPr lang="de-DE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10392935" y="-814561"/>
            <a:ext cx="1968495" cy="2048425"/>
            <a:chOff x="10392935" y="-814561"/>
            <a:chExt cx="1968495" cy="2048425"/>
          </a:xfrm>
        </p:grpSpPr>
        <p:sp>
          <p:nvSpPr>
            <p:cNvPr id="14" name="Freihandform 13"/>
            <p:cNvSpPr/>
            <p:nvPr userDrawn="1"/>
          </p:nvSpPr>
          <p:spPr>
            <a:xfrm rot="2633862">
              <a:off x="10392935" y="-814561"/>
              <a:ext cx="1968495" cy="2048425"/>
            </a:xfrm>
            <a:custGeom>
              <a:avLst/>
              <a:gdLst>
                <a:gd name="connsiteX0" fmla="*/ 0 w 2113163"/>
                <a:gd name="connsiteY0" fmla="*/ 1182399 h 2198967"/>
                <a:gd name="connsiteX1" fmla="*/ 1228793 w 2113163"/>
                <a:gd name="connsiteY1" fmla="*/ 0 h 2198967"/>
                <a:gd name="connsiteX2" fmla="*/ 2113163 w 2113163"/>
                <a:gd name="connsiteY2" fmla="*/ 919072 h 2198967"/>
                <a:gd name="connsiteX3" fmla="*/ 2113162 w 2113163"/>
                <a:gd name="connsiteY3" fmla="*/ 1925585 h 2198967"/>
                <a:gd name="connsiteX4" fmla="*/ 1839780 w 2113163"/>
                <a:gd name="connsiteY4" fmla="*/ 2198967 h 2198967"/>
                <a:gd name="connsiteX5" fmla="*/ 978187 w 2113163"/>
                <a:gd name="connsiteY5" fmla="*/ 2198966 h 2198967"/>
                <a:gd name="connsiteX6" fmla="*/ 0 w 2113163"/>
                <a:gd name="connsiteY6" fmla="*/ 1182399 h 21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163" h="2198967">
                  <a:moveTo>
                    <a:pt x="0" y="1182399"/>
                  </a:moveTo>
                  <a:lnTo>
                    <a:pt x="1228793" y="0"/>
                  </a:lnTo>
                  <a:lnTo>
                    <a:pt x="2113163" y="919072"/>
                  </a:lnTo>
                  <a:lnTo>
                    <a:pt x="2113162" y="1925585"/>
                  </a:lnTo>
                  <a:cubicBezTo>
                    <a:pt x="2113163" y="2076568"/>
                    <a:pt x="1990765" y="2198966"/>
                    <a:pt x="1839780" y="2198967"/>
                  </a:cubicBezTo>
                  <a:lnTo>
                    <a:pt x="978187" y="2198966"/>
                  </a:lnTo>
                  <a:lnTo>
                    <a:pt x="0" y="1182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38100" dir="8100000" sx="105000" sy="105000" algn="tr" rotWithShape="0">
                <a:prstClr val="black">
                  <a:alpha val="3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Bild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4718" y="22196"/>
              <a:ext cx="1482128" cy="833697"/>
            </a:xfrm>
            <a:prstGeom prst="rect">
              <a:avLst/>
            </a:prstGeom>
            <a:effectLst>
              <a:outerShdw blurRad="50800" dist="88900" dir="15840000" sx="112000" sy="112000" algn="t" rotWithShape="0">
                <a:schemeClr val="bg1">
                  <a:alpha val="75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40606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reieck 13"/>
          <p:cNvSpPr/>
          <p:nvPr userDrawn="1"/>
        </p:nvSpPr>
        <p:spPr>
          <a:xfrm>
            <a:off x="8908698" y="3130151"/>
            <a:ext cx="4182802" cy="3605864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/>
          <p:cNvSpPr/>
          <p:nvPr userDrawn="1"/>
        </p:nvSpPr>
        <p:spPr>
          <a:xfrm rot="1830910">
            <a:off x="12538541" y="4598946"/>
            <a:ext cx="303489" cy="5365101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 userDrawn="1"/>
        </p:nvSpPr>
        <p:spPr>
          <a:xfrm rot="1830910">
            <a:off x="12472351" y="3911950"/>
            <a:ext cx="82585" cy="6147582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 userDrawn="1"/>
        </p:nvSpPr>
        <p:spPr>
          <a:xfrm rot="1830910">
            <a:off x="13129271" y="3963137"/>
            <a:ext cx="82585" cy="6147582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/>
          <p:cNvSpPr/>
          <p:nvPr userDrawn="1"/>
        </p:nvSpPr>
        <p:spPr>
          <a:xfrm>
            <a:off x="335493" y="6427661"/>
            <a:ext cx="11748247" cy="35184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/>
          <p:cNvSpPr/>
          <p:nvPr userDrawn="1"/>
        </p:nvSpPr>
        <p:spPr>
          <a:xfrm>
            <a:off x="282137" y="3573198"/>
            <a:ext cx="11748246" cy="193159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solidFill>
                <a:schemeClr val="tx1"/>
              </a:solidFill>
              <a:latin typeface="HHU Celeste Sans" charset="0"/>
              <a:ea typeface="HHU Celeste Sans" charset="0"/>
              <a:cs typeface="HHU Celeste Sans" charset="0"/>
            </a:endParaRPr>
          </a:p>
        </p:txBody>
      </p:sp>
      <p:sp>
        <p:nvSpPr>
          <p:cNvPr id="27" name="Freihandform 26"/>
          <p:cNvSpPr/>
          <p:nvPr userDrawn="1"/>
        </p:nvSpPr>
        <p:spPr>
          <a:xfrm>
            <a:off x="335493" y="1886720"/>
            <a:ext cx="5567487" cy="1410790"/>
          </a:xfrm>
          <a:custGeom>
            <a:avLst/>
            <a:gdLst>
              <a:gd name="connsiteX0" fmla="*/ 0 w 5567487"/>
              <a:gd name="connsiteY0" fmla="*/ 705394 h 1410790"/>
              <a:gd name="connsiteX1" fmla="*/ 0 w 5567487"/>
              <a:gd name="connsiteY1" fmla="*/ 705395 h 1410790"/>
              <a:gd name="connsiteX2" fmla="*/ 0 w 5567487"/>
              <a:gd name="connsiteY2" fmla="*/ 705395 h 1410790"/>
              <a:gd name="connsiteX3" fmla="*/ 705395 w 5567487"/>
              <a:gd name="connsiteY3" fmla="*/ 0 h 1410790"/>
              <a:gd name="connsiteX4" fmla="*/ 5530047 w 5567487"/>
              <a:gd name="connsiteY4" fmla="*/ 0 h 1410790"/>
              <a:gd name="connsiteX5" fmla="*/ 5567487 w 5567487"/>
              <a:gd name="connsiteY5" fmla="*/ 3775 h 1410790"/>
              <a:gd name="connsiteX6" fmla="*/ 4738190 w 5567487"/>
              <a:gd name="connsiteY6" fmla="*/ 1410790 h 1410790"/>
              <a:gd name="connsiteX7" fmla="*/ 705395 w 5567487"/>
              <a:gd name="connsiteY7" fmla="*/ 1410789 h 1410790"/>
              <a:gd name="connsiteX8" fmla="*/ 14331 w 5567487"/>
              <a:gd name="connsiteY8" fmla="*/ 847556 h 1410790"/>
              <a:gd name="connsiteX9" fmla="*/ 0 w 5567487"/>
              <a:gd name="connsiteY9" fmla="*/ 705395 h 1410790"/>
              <a:gd name="connsiteX10" fmla="*/ 14331 w 5567487"/>
              <a:gd name="connsiteY10" fmla="*/ 563234 h 1410790"/>
              <a:gd name="connsiteX11" fmla="*/ 705395 w 5567487"/>
              <a:gd name="connsiteY11" fmla="*/ 0 h 141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7487" h="1410790">
                <a:moveTo>
                  <a:pt x="0" y="705394"/>
                </a:moveTo>
                <a:lnTo>
                  <a:pt x="0" y="705395"/>
                </a:lnTo>
                <a:lnTo>
                  <a:pt x="0" y="705395"/>
                </a:lnTo>
                <a:close/>
                <a:moveTo>
                  <a:pt x="705395" y="0"/>
                </a:moveTo>
                <a:lnTo>
                  <a:pt x="5530047" y="0"/>
                </a:lnTo>
                <a:lnTo>
                  <a:pt x="5567487" y="3775"/>
                </a:lnTo>
                <a:lnTo>
                  <a:pt x="4738190" y="1410790"/>
                </a:lnTo>
                <a:lnTo>
                  <a:pt x="705395" y="1410789"/>
                </a:lnTo>
                <a:cubicBezTo>
                  <a:pt x="364514" y="1410789"/>
                  <a:pt x="80107" y="1168993"/>
                  <a:pt x="14331" y="847556"/>
                </a:cubicBezTo>
                <a:lnTo>
                  <a:pt x="0" y="705395"/>
                </a:lnTo>
                <a:lnTo>
                  <a:pt x="14331" y="563234"/>
                </a:lnTo>
                <a:cubicBezTo>
                  <a:pt x="80107" y="241797"/>
                  <a:pt x="364514" y="0"/>
                  <a:pt x="705395" y="0"/>
                </a:cubicBezTo>
                <a:close/>
              </a:path>
            </a:pathLst>
          </a:custGeom>
          <a:solidFill>
            <a:srgbClr val="167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400" dirty="0" smtClean="0">
                <a:latin typeface="HHU Celeste Sans" charset="0"/>
                <a:ea typeface="HHU Celeste Sans" charset="0"/>
                <a:cs typeface="HHU Celeste Sans" charset="0"/>
              </a:rPr>
              <a:t>		</a:t>
            </a:r>
            <a:endParaRPr lang="de-DE" sz="3850" dirty="0">
              <a:latin typeface="HHU Celeste Sans" charset="0"/>
              <a:ea typeface="HHU Celeste Sans" charset="0"/>
              <a:cs typeface="HHU Celeste Sans" charset="0"/>
            </a:endParaRP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107681" y="3988914"/>
            <a:ext cx="9996429" cy="1114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955675" y="2016125"/>
            <a:ext cx="4113213" cy="111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32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39775" y="6427788"/>
            <a:ext cx="10761663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</a:lstStyle>
          <a:p>
            <a:pPr lvl="0"/>
            <a:r>
              <a:rPr lang="de-DE" sz="1400" dirty="0" smtClean="0">
                <a:latin typeface="HHU Celeste Sans" charset="0"/>
                <a:ea typeface="HHU Celeste Sans" charset="0"/>
                <a:cs typeface="HHU Celeste Sans" charset="0"/>
              </a:rPr>
              <a:t>BEARBEITEN</a:t>
            </a:r>
            <a:endParaRPr lang="de-DE" dirty="0"/>
          </a:p>
        </p:txBody>
      </p:sp>
      <p:sp>
        <p:nvSpPr>
          <p:cNvPr id="26" name="Freihandform 25"/>
          <p:cNvSpPr/>
          <p:nvPr userDrawn="1"/>
        </p:nvSpPr>
        <p:spPr>
          <a:xfrm>
            <a:off x="2003508" y="328068"/>
            <a:ext cx="7776403" cy="1419450"/>
          </a:xfrm>
          <a:custGeom>
            <a:avLst/>
            <a:gdLst>
              <a:gd name="connsiteX0" fmla="*/ 0 w 7776403"/>
              <a:gd name="connsiteY0" fmla="*/ 709724 h 1419450"/>
              <a:gd name="connsiteX1" fmla="*/ 0 w 7776403"/>
              <a:gd name="connsiteY1" fmla="*/ 709725 h 1419450"/>
              <a:gd name="connsiteX2" fmla="*/ 0 w 7776403"/>
              <a:gd name="connsiteY2" fmla="*/ 709725 h 1419450"/>
              <a:gd name="connsiteX3" fmla="*/ 709725 w 7776403"/>
              <a:gd name="connsiteY3" fmla="*/ 0 h 1419450"/>
              <a:gd name="connsiteX4" fmla="*/ 7776403 w 7776403"/>
              <a:gd name="connsiteY4" fmla="*/ 0 h 1419450"/>
              <a:gd name="connsiteX5" fmla="*/ 6939777 w 7776403"/>
              <a:gd name="connsiteY5" fmla="*/ 1419450 h 1419450"/>
              <a:gd name="connsiteX6" fmla="*/ 709725 w 7776403"/>
              <a:gd name="connsiteY6" fmla="*/ 1419449 h 1419450"/>
              <a:gd name="connsiteX7" fmla="*/ 14419 w 7776403"/>
              <a:gd name="connsiteY7" fmla="*/ 852758 h 1419450"/>
              <a:gd name="connsiteX8" fmla="*/ 0 w 7776403"/>
              <a:gd name="connsiteY8" fmla="*/ 709725 h 1419450"/>
              <a:gd name="connsiteX9" fmla="*/ 14419 w 7776403"/>
              <a:gd name="connsiteY9" fmla="*/ 566691 h 1419450"/>
              <a:gd name="connsiteX10" fmla="*/ 709725 w 7776403"/>
              <a:gd name="connsiteY10" fmla="*/ 0 h 14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76403" h="1419450">
                <a:moveTo>
                  <a:pt x="0" y="709724"/>
                </a:moveTo>
                <a:lnTo>
                  <a:pt x="0" y="709725"/>
                </a:lnTo>
                <a:lnTo>
                  <a:pt x="0" y="709725"/>
                </a:lnTo>
                <a:close/>
                <a:moveTo>
                  <a:pt x="709725" y="0"/>
                </a:moveTo>
                <a:lnTo>
                  <a:pt x="7776403" y="0"/>
                </a:lnTo>
                <a:lnTo>
                  <a:pt x="6939777" y="1419450"/>
                </a:lnTo>
                <a:lnTo>
                  <a:pt x="709725" y="1419449"/>
                </a:lnTo>
                <a:cubicBezTo>
                  <a:pt x="366752" y="1419449"/>
                  <a:pt x="80599" y="1176168"/>
                  <a:pt x="14419" y="852758"/>
                </a:cubicBezTo>
                <a:lnTo>
                  <a:pt x="0" y="709725"/>
                </a:lnTo>
                <a:lnTo>
                  <a:pt x="14419" y="566691"/>
                </a:lnTo>
                <a:cubicBezTo>
                  <a:pt x="80599" y="243281"/>
                  <a:pt x="366752" y="0"/>
                  <a:pt x="709725" y="0"/>
                </a:cubicBezTo>
                <a:close/>
              </a:path>
            </a:pathLst>
          </a:custGeom>
          <a:solidFill>
            <a:srgbClr val="1678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50" dirty="0">
              <a:latin typeface="HHU Celeste Sans" charset="0"/>
              <a:ea typeface="HHU Celeste Sans" charset="0"/>
              <a:cs typeface="HHU Celeste Sans" charset="0"/>
            </a:endParaRP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00150" y="462768"/>
            <a:ext cx="6810065" cy="11845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62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N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 userDrawn="1"/>
        </p:nvGrpSpPr>
        <p:grpSpPr>
          <a:xfrm>
            <a:off x="5325187" y="-1410114"/>
            <a:ext cx="6865045" cy="9415248"/>
            <a:chOff x="5620001" y="-1398190"/>
            <a:chExt cx="6865045" cy="9415248"/>
          </a:xfrm>
          <a:blipFill dpi="0" rotWithShape="1">
            <a:blip r:embed="rId2">
              <a:alphaModFix amt="13000"/>
            </a:blip>
            <a:srcRect/>
            <a:stretch>
              <a:fillRect l="-6000" t="9000" r="2000" b="8000"/>
            </a:stretch>
          </a:blipFill>
        </p:grpSpPr>
        <p:sp>
          <p:nvSpPr>
            <p:cNvPr id="9" name="Freihandform 8"/>
            <p:cNvSpPr/>
            <p:nvPr/>
          </p:nvSpPr>
          <p:spPr>
            <a:xfrm rot="1830910">
              <a:off x="5774537" y="93206"/>
              <a:ext cx="1055140" cy="7555944"/>
            </a:xfrm>
            <a:custGeom>
              <a:avLst/>
              <a:gdLst>
                <a:gd name="connsiteX0" fmla="*/ 232601 w 1055140"/>
                <a:gd name="connsiteY0" fmla="*/ 90101 h 7555944"/>
                <a:gd name="connsiteX1" fmla="*/ 527570 w 1055140"/>
                <a:gd name="connsiteY1" fmla="*/ 0 h 7555944"/>
                <a:gd name="connsiteX2" fmla="*/ 1055140 w 1055140"/>
                <a:gd name="connsiteY2" fmla="*/ 527570 h 7555944"/>
                <a:gd name="connsiteX3" fmla="*/ 1055140 w 1055140"/>
                <a:gd name="connsiteY3" fmla="*/ 6934042 h 7555944"/>
                <a:gd name="connsiteX4" fmla="*/ 0 w 1055140"/>
                <a:gd name="connsiteY4" fmla="*/ 7555944 h 7555944"/>
                <a:gd name="connsiteX5" fmla="*/ 0 w 1055140"/>
                <a:gd name="connsiteY5" fmla="*/ 527570 h 7555944"/>
                <a:gd name="connsiteX6" fmla="*/ 232601 w 1055140"/>
                <a:gd name="connsiteY6" fmla="*/ 90101 h 755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140" h="7555944">
                  <a:moveTo>
                    <a:pt x="232601" y="90101"/>
                  </a:moveTo>
                  <a:cubicBezTo>
                    <a:pt x="316802" y="33216"/>
                    <a:pt x="418307" y="0"/>
                    <a:pt x="527570" y="0"/>
                  </a:cubicBezTo>
                  <a:cubicBezTo>
                    <a:pt x="818939" y="0"/>
                    <a:pt x="1055140" y="236201"/>
                    <a:pt x="1055140" y="527570"/>
                  </a:cubicBezTo>
                  <a:lnTo>
                    <a:pt x="1055140" y="6934042"/>
                  </a:lnTo>
                  <a:lnTo>
                    <a:pt x="0" y="7555944"/>
                  </a:lnTo>
                  <a:lnTo>
                    <a:pt x="0" y="527570"/>
                  </a:lnTo>
                  <a:cubicBezTo>
                    <a:pt x="0" y="345465"/>
                    <a:pt x="92266" y="184909"/>
                    <a:pt x="232601" y="901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 rot="1830910">
              <a:off x="7581167" y="-1398190"/>
              <a:ext cx="2485824" cy="9415248"/>
            </a:xfrm>
            <a:custGeom>
              <a:avLst/>
              <a:gdLst>
                <a:gd name="connsiteX0" fmla="*/ 0 w 2485824"/>
                <a:gd name="connsiteY0" fmla="*/ 1259806 h 9415248"/>
                <a:gd name="connsiteX1" fmla="*/ 2137433 w 2485824"/>
                <a:gd name="connsiteY1" fmla="*/ 0 h 9415248"/>
                <a:gd name="connsiteX2" fmla="*/ 2202004 w 2485824"/>
                <a:gd name="connsiteY2" fmla="*/ 71045 h 9415248"/>
                <a:gd name="connsiteX3" fmla="*/ 2485824 w 2485824"/>
                <a:gd name="connsiteY3" fmla="*/ 861652 h 9415248"/>
                <a:gd name="connsiteX4" fmla="*/ 2485823 w 2485824"/>
                <a:gd name="connsiteY4" fmla="*/ 8094129 h 9415248"/>
                <a:gd name="connsiteX5" fmla="*/ 244364 w 2485824"/>
                <a:gd name="connsiteY5" fmla="*/ 9415248 h 9415248"/>
                <a:gd name="connsiteX6" fmla="*/ 212270 w 2485824"/>
                <a:gd name="connsiteY6" fmla="*/ 9372330 h 9415248"/>
                <a:gd name="connsiteX7" fmla="*/ 0 w 2485824"/>
                <a:gd name="connsiteY7" fmla="*/ 8677406 h 941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5824" h="9415248">
                  <a:moveTo>
                    <a:pt x="0" y="1259806"/>
                  </a:moveTo>
                  <a:lnTo>
                    <a:pt x="2137433" y="0"/>
                  </a:lnTo>
                  <a:lnTo>
                    <a:pt x="2202004" y="71045"/>
                  </a:lnTo>
                  <a:cubicBezTo>
                    <a:pt x="2379313" y="285893"/>
                    <a:pt x="2485824" y="561334"/>
                    <a:pt x="2485824" y="861652"/>
                  </a:cubicBezTo>
                  <a:lnTo>
                    <a:pt x="2485823" y="8094129"/>
                  </a:lnTo>
                  <a:lnTo>
                    <a:pt x="244364" y="9415248"/>
                  </a:lnTo>
                  <a:lnTo>
                    <a:pt x="212270" y="9372330"/>
                  </a:lnTo>
                  <a:cubicBezTo>
                    <a:pt x="78254" y="9173960"/>
                    <a:pt x="0" y="8934821"/>
                    <a:pt x="0" y="86774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 rot="1830910">
              <a:off x="10661978" y="1031564"/>
              <a:ext cx="1823068" cy="6658866"/>
            </a:xfrm>
            <a:custGeom>
              <a:avLst/>
              <a:gdLst>
                <a:gd name="connsiteX0" fmla="*/ 0 w 1823068"/>
                <a:gd name="connsiteY0" fmla="*/ 0 h 6658866"/>
                <a:gd name="connsiteX1" fmla="*/ 1823068 w 1823068"/>
                <a:gd name="connsiteY1" fmla="*/ 3093083 h 6658866"/>
                <a:gd name="connsiteX2" fmla="*/ 1823068 w 1823068"/>
                <a:gd name="connsiteY2" fmla="*/ 5599516 h 6658866"/>
                <a:gd name="connsiteX3" fmla="*/ 25735 w 1823068"/>
                <a:gd name="connsiteY3" fmla="*/ 6658866 h 6658866"/>
                <a:gd name="connsiteX4" fmla="*/ 18519 w 1823068"/>
                <a:gd name="connsiteY4" fmla="*/ 6635620 h 6658866"/>
                <a:gd name="connsiteX5" fmla="*/ 0 w 1823068"/>
                <a:gd name="connsiteY5" fmla="*/ 6451914 h 665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3068" h="6658866">
                  <a:moveTo>
                    <a:pt x="0" y="0"/>
                  </a:moveTo>
                  <a:lnTo>
                    <a:pt x="1823068" y="3093083"/>
                  </a:lnTo>
                  <a:lnTo>
                    <a:pt x="1823068" y="5599516"/>
                  </a:lnTo>
                  <a:lnTo>
                    <a:pt x="25735" y="6658866"/>
                  </a:lnTo>
                  <a:lnTo>
                    <a:pt x="18519" y="6635620"/>
                  </a:lnTo>
                  <a:cubicBezTo>
                    <a:pt x="6376" y="6576281"/>
                    <a:pt x="0" y="6514843"/>
                    <a:pt x="0" y="64519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 rot="1830910">
              <a:off x="5620001" y="-938589"/>
              <a:ext cx="287124" cy="8432227"/>
            </a:xfrm>
            <a:custGeom>
              <a:avLst/>
              <a:gdLst>
                <a:gd name="connsiteX0" fmla="*/ 0 w 287124"/>
                <a:gd name="connsiteY0" fmla="*/ 132757 h 8432227"/>
                <a:gd name="connsiteX1" fmla="*/ 225239 w 287124"/>
                <a:gd name="connsiteY1" fmla="*/ 0 h 8432227"/>
                <a:gd name="connsiteX2" fmla="*/ 245076 w 287124"/>
                <a:gd name="connsiteY2" fmla="*/ 13374 h 8432227"/>
                <a:gd name="connsiteX3" fmla="*/ 287124 w 287124"/>
                <a:gd name="connsiteY3" fmla="*/ 114888 h 8432227"/>
                <a:gd name="connsiteX4" fmla="*/ 287124 w 287124"/>
                <a:gd name="connsiteY4" fmla="*/ 8262997 h 8432227"/>
                <a:gd name="connsiteX5" fmla="*/ 0 w 287124"/>
                <a:gd name="connsiteY5" fmla="*/ 8432227 h 843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124" h="8432227">
                  <a:moveTo>
                    <a:pt x="0" y="132757"/>
                  </a:moveTo>
                  <a:lnTo>
                    <a:pt x="225239" y="0"/>
                  </a:lnTo>
                  <a:lnTo>
                    <a:pt x="245076" y="13374"/>
                  </a:lnTo>
                  <a:cubicBezTo>
                    <a:pt x="271055" y="39354"/>
                    <a:pt x="287124" y="75244"/>
                    <a:pt x="287124" y="114888"/>
                  </a:cubicBezTo>
                  <a:lnTo>
                    <a:pt x="287124" y="8262997"/>
                  </a:lnTo>
                  <a:lnTo>
                    <a:pt x="0" y="84322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 rot="1830910">
              <a:off x="10450617" y="-437138"/>
              <a:ext cx="287124" cy="7910345"/>
            </a:xfrm>
            <a:custGeom>
              <a:avLst/>
              <a:gdLst>
                <a:gd name="connsiteX0" fmla="*/ 0 w 287124"/>
                <a:gd name="connsiteY0" fmla="*/ 0 h 7910345"/>
                <a:gd name="connsiteX1" fmla="*/ 287124 w 287124"/>
                <a:gd name="connsiteY1" fmla="*/ 487145 h 7910345"/>
                <a:gd name="connsiteX2" fmla="*/ 287124 w 287124"/>
                <a:gd name="connsiteY2" fmla="*/ 7741114 h 7910345"/>
                <a:gd name="connsiteX3" fmla="*/ 0 w 287124"/>
                <a:gd name="connsiteY3" fmla="*/ 7910345 h 791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124" h="7910345">
                  <a:moveTo>
                    <a:pt x="0" y="0"/>
                  </a:moveTo>
                  <a:lnTo>
                    <a:pt x="287124" y="487145"/>
                  </a:lnTo>
                  <a:lnTo>
                    <a:pt x="287124" y="7741114"/>
                  </a:lnTo>
                  <a:lnTo>
                    <a:pt x="0" y="791034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14" name="Dreieck 13"/>
          <p:cNvSpPr/>
          <p:nvPr userDrawn="1"/>
        </p:nvSpPr>
        <p:spPr>
          <a:xfrm>
            <a:off x="8908698" y="3130151"/>
            <a:ext cx="4182802" cy="3605864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/>
          <p:cNvSpPr/>
          <p:nvPr userDrawn="1"/>
        </p:nvSpPr>
        <p:spPr>
          <a:xfrm rot="1830910">
            <a:off x="12538541" y="4598946"/>
            <a:ext cx="303489" cy="5365101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 userDrawn="1"/>
        </p:nvSpPr>
        <p:spPr>
          <a:xfrm rot="1830910">
            <a:off x="12472351" y="3911950"/>
            <a:ext cx="82585" cy="6147582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 userDrawn="1"/>
        </p:nvSpPr>
        <p:spPr>
          <a:xfrm>
            <a:off x="341547" y="4684580"/>
            <a:ext cx="3952731" cy="1110914"/>
          </a:xfrm>
          <a:custGeom>
            <a:avLst/>
            <a:gdLst>
              <a:gd name="connsiteX0" fmla="*/ 0 w 3952731"/>
              <a:gd name="connsiteY0" fmla="*/ 555456 h 1110914"/>
              <a:gd name="connsiteX1" fmla="*/ 0 w 3952731"/>
              <a:gd name="connsiteY1" fmla="*/ 555457 h 1110914"/>
              <a:gd name="connsiteX2" fmla="*/ 0 w 3952731"/>
              <a:gd name="connsiteY2" fmla="*/ 555457 h 1110914"/>
              <a:gd name="connsiteX3" fmla="*/ 555457 w 3952731"/>
              <a:gd name="connsiteY3" fmla="*/ 0 h 1110914"/>
              <a:gd name="connsiteX4" fmla="*/ 3952731 w 3952731"/>
              <a:gd name="connsiteY4" fmla="*/ 0 h 1110914"/>
              <a:gd name="connsiteX5" fmla="*/ 3297956 w 3952731"/>
              <a:gd name="connsiteY5" fmla="*/ 1110914 h 1110914"/>
              <a:gd name="connsiteX6" fmla="*/ 555457 w 3952731"/>
              <a:gd name="connsiteY6" fmla="*/ 1110913 h 1110914"/>
              <a:gd name="connsiteX7" fmla="*/ 11285 w 3952731"/>
              <a:gd name="connsiteY7" fmla="*/ 667400 h 1110914"/>
              <a:gd name="connsiteX8" fmla="*/ 0 w 3952731"/>
              <a:gd name="connsiteY8" fmla="*/ 555457 h 1110914"/>
              <a:gd name="connsiteX9" fmla="*/ 11285 w 3952731"/>
              <a:gd name="connsiteY9" fmla="*/ 443513 h 1110914"/>
              <a:gd name="connsiteX10" fmla="*/ 555457 w 3952731"/>
              <a:gd name="connsiteY10" fmla="*/ 0 h 111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2731" h="1110914">
                <a:moveTo>
                  <a:pt x="0" y="555456"/>
                </a:moveTo>
                <a:lnTo>
                  <a:pt x="0" y="555457"/>
                </a:lnTo>
                <a:lnTo>
                  <a:pt x="0" y="555457"/>
                </a:lnTo>
                <a:close/>
                <a:moveTo>
                  <a:pt x="555457" y="0"/>
                </a:moveTo>
                <a:lnTo>
                  <a:pt x="3952731" y="0"/>
                </a:lnTo>
                <a:lnTo>
                  <a:pt x="3297956" y="1110914"/>
                </a:lnTo>
                <a:lnTo>
                  <a:pt x="555457" y="1110913"/>
                </a:lnTo>
                <a:cubicBezTo>
                  <a:pt x="287033" y="1110913"/>
                  <a:pt x="63079" y="920512"/>
                  <a:pt x="11285" y="667400"/>
                </a:cubicBezTo>
                <a:lnTo>
                  <a:pt x="0" y="555457"/>
                </a:lnTo>
                <a:lnTo>
                  <a:pt x="11285" y="443513"/>
                </a:lnTo>
                <a:cubicBezTo>
                  <a:pt x="63079" y="190401"/>
                  <a:pt x="287033" y="0"/>
                  <a:pt x="555457" y="0"/>
                </a:cubicBezTo>
                <a:close/>
              </a:path>
            </a:pathLst>
          </a:custGeom>
          <a:solidFill>
            <a:srgbClr val="167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 userDrawn="1"/>
        </p:nvSpPr>
        <p:spPr>
          <a:xfrm rot="1830910">
            <a:off x="13129271" y="3963137"/>
            <a:ext cx="82585" cy="6147582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/>
          <p:cNvSpPr/>
          <p:nvPr userDrawn="1"/>
        </p:nvSpPr>
        <p:spPr>
          <a:xfrm>
            <a:off x="335493" y="6427661"/>
            <a:ext cx="11748247" cy="35184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/>
          <p:cNvSpPr/>
          <p:nvPr userDrawn="1"/>
        </p:nvSpPr>
        <p:spPr>
          <a:xfrm>
            <a:off x="6106451" y="2028032"/>
            <a:ext cx="5870547" cy="4247632"/>
          </a:xfrm>
          <a:prstGeom prst="roundRect">
            <a:avLst>
              <a:gd name="adj" fmla="val 8319"/>
            </a:avLst>
          </a:pr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b="1" dirty="0">
              <a:solidFill>
                <a:schemeClr val="tx1"/>
              </a:solidFill>
              <a:latin typeface="HHU Celeste Sans" charset="0"/>
              <a:ea typeface="HHU Celeste Sans" charset="0"/>
              <a:cs typeface="HHU Celeste Sans" charset="0"/>
            </a:endParaRPr>
          </a:p>
        </p:txBody>
      </p:sp>
      <p:sp>
        <p:nvSpPr>
          <p:cNvPr id="29" name="Freihandform 28"/>
          <p:cNvSpPr/>
          <p:nvPr userDrawn="1"/>
        </p:nvSpPr>
        <p:spPr>
          <a:xfrm>
            <a:off x="335493" y="1886720"/>
            <a:ext cx="5567487" cy="1410790"/>
          </a:xfrm>
          <a:custGeom>
            <a:avLst/>
            <a:gdLst>
              <a:gd name="connsiteX0" fmla="*/ 0 w 5567487"/>
              <a:gd name="connsiteY0" fmla="*/ 705394 h 1410790"/>
              <a:gd name="connsiteX1" fmla="*/ 0 w 5567487"/>
              <a:gd name="connsiteY1" fmla="*/ 705395 h 1410790"/>
              <a:gd name="connsiteX2" fmla="*/ 0 w 5567487"/>
              <a:gd name="connsiteY2" fmla="*/ 705395 h 1410790"/>
              <a:gd name="connsiteX3" fmla="*/ 705395 w 5567487"/>
              <a:gd name="connsiteY3" fmla="*/ 0 h 1410790"/>
              <a:gd name="connsiteX4" fmla="*/ 5530047 w 5567487"/>
              <a:gd name="connsiteY4" fmla="*/ 0 h 1410790"/>
              <a:gd name="connsiteX5" fmla="*/ 5567487 w 5567487"/>
              <a:gd name="connsiteY5" fmla="*/ 3775 h 1410790"/>
              <a:gd name="connsiteX6" fmla="*/ 4738190 w 5567487"/>
              <a:gd name="connsiteY6" fmla="*/ 1410790 h 1410790"/>
              <a:gd name="connsiteX7" fmla="*/ 705395 w 5567487"/>
              <a:gd name="connsiteY7" fmla="*/ 1410789 h 1410790"/>
              <a:gd name="connsiteX8" fmla="*/ 14331 w 5567487"/>
              <a:gd name="connsiteY8" fmla="*/ 847556 h 1410790"/>
              <a:gd name="connsiteX9" fmla="*/ 0 w 5567487"/>
              <a:gd name="connsiteY9" fmla="*/ 705395 h 1410790"/>
              <a:gd name="connsiteX10" fmla="*/ 14331 w 5567487"/>
              <a:gd name="connsiteY10" fmla="*/ 563234 h 1410790"/>
              <a:gd name="connsiteX11" fmla="*/ 705395 w 5567487"/>
              <a:gd name="connsiteY11" fmla="*/ 0 h 141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7487" h="1410790">
                <a:moveTo>
                  <a:pt x="0" y="705394"/>
                </a:moveTo>
                <a:lnTo>
                  <a:pt x="0" y="705395"/>
                </a:lnTo>
                <a:lnTo>
                  <a:pt x="0" y="705395"/>
                </a:lnTo>
                <a:close/>
                <a:moveTo>
                  <a:pt x="705395" y="0"/>
                </a:moveTo>
                <a:lnTo>
                  <a:pt x="5530047" y="0"/>
                </a:lnTo>
                <a:lnTo>
                  <a:pt x="5567487" y="3775"/>
                </a:lnTo>
                <a:lnTo>
                  <a:pt x="4738190" y="1410790"/>
                </a:lnTo>
                <a:lnTo>
                  <a:pt x="705395" y="1410789"/>
                </a:lnTo>
                <a:cubicBezTo>
                  <a:pt x="364514" y="1410789"/>
                  <a:pt x="80107" y="1168993"/>
                  <a:pt x="14331" y="847556"/>
                </a:cubicBezTo>
                <a:lnTo>
                  <a:pt x="0" y="705395"/>
                </a:lnTo>
                <a:lnTo>
                  <a:pt x="14331" y="563234"/>
                </a:lnTo>
                <a:cubicBezTo>
                  <a:pt x="80107" y="241797"/>
                  <a:pt x="364514" y="0"/>
                  <a:pt x="705395" y="0"/>
                </a:cubicBezTo>
                <a:close/>
              </a:path>
            </a:pathLst>
          </a:custGeom>
          <a:solidFill>
            <a:srgbClr val="167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400" dirty="0" smtClean="0">
                <a:latin typeface="HHU Celeste Sans" charset="0"/>
                <a:ea typeface="HHU Celeste Sans" charset="0"/>
                <a:cs typeface="HHU Celeste Sans" charset="0"/>
              </a:rPr>
              <a:t>		</a:t>
            </a:r>
            <a:endParaRPr lang="de-DE" sz="3850" dirty="0">
              <a:latin typeface="HHU Celeste Sans" charset="0"/>
              <a:ea typeface="HHU Celeste Sans" charset="0"/>
              <a:cs typeface="HHU Celeste Sans" charset="0"/>
            </a:endParaRPr>
          </a:p>
        </p:txBody>
      </p:sp>
      <p:sp>
        <p:nvSpPr>
          <p:cNvPr id="19" name="Abgerundetes Rechteck 18"/>
          <p:cNvSpPr/>
          <p:nvPr userDrawn="1"/>
        </p:nvSpPr>
        <p:spPr>
          <a:xfrm>
            <a:off x="242154" y="2042820"/>
            <a:ext cx="5870547" cy="4247632"/>
          </a:xfrm>
          <a:prstGeom prst="roundRect">
            <a:avLst>
              <a:gd name="adj" fmla="val 8319"/>
            </a:avLst>
          </a:pr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solidFill>
                <a:schemeClr val="tx1"/>
              </a:solidFill>
              <a:latin typeface="HHU Celeste Sans" charset="0"/>
              <a:ea typeface="HHU Celeste Sans" charset="0"/>
              <a:cs typeface="HHU Celeste Sans" charset="0"/>
            </a:endParaRPr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0" hasCustomPrompt="1"/>
          </p:nvPr>
        </p:nvSpPr>
        <p:spPr>
          <a:xfrm>
            <a:off x="6575425" y="2379663"/>
            <a:ext cx="4999038" cy="3670300"/>
          </a:xfrm>
          <a:prstGeom prst="rect">
            <a:avLst/>
          </a:prstGeom>
        </p:spPr>
        <p:txBody>
          <a:bodyPr/>
          <a:lstStyle>
            <a:lvl1pPr>
              <a:defRPr>
                <a:latin typeface="HHU Celeste Sans" charset="0"/>
                <a:ea typeface="HHU Celeste Sans" charset="0"/>
                <a:cs typeface="HHU Celeste Sans" charset="0"/>
              </a:defRPr>
            </a:lvl1pPr>
          </a:lstStyle>
          <a:p>
            <a:r>
              <a:rPr lang="de-DE" dirty="0" smtClean="0"/>
              <a:t>MEDIEN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739035" y="2430463"/>
            <a:ext cx="4964881" cy="3619500"/>
          </a:xfrm>
          <a:prstGeom prst="rect">
            <a:avLst/>
          </a:prstGeom>
        </p:spPr>
        <p:txBody>
          <a:bodyPr/>
          <a:lstStyle>
            <a:lvl1pPr>
              <a:defRPr>
                <a:latin typeface="HHU Celeste Sans" charset="0"/>
                <a:ea typeface="HHU Celeste Sans" charset="0"/>
                <a:cs typeface="HHU Celeste Sans" charset="0"/>
              </a:defRPr>
            </a:lvl1pPr>
            <a:lvl2pPr>
              <a:defRPr>
                <a:latin typeface="HHU Celeste Sans" charset="0"/>
                <a:ea typeface="HHU Celeste Sans" charset="0"/>
                <a:cs typeface="HHU Celeste Sans" charset="0"/>
              </a:defRPr>
            </a:lvl2pPr>
            <a:lvl3pPr>
              <a:defRPr>
                <a:latin typeface="HHU Celeste Sans" charset="0"/>
                <a:ea typeface="HHU Celeste Sans" charset="0"/>
                <a:cs typeface="HHU Celeste Sans" charset="0"/>
              </a:defRPr>
            </a:lvl3pPr>
            <a:lvl4pPr>
              <a:defRPr>
                <a:latin typeface="HHU Celeste Sans" charset="0"/>
                <a:ea typeface="HHU Celeste Sans" charset="0"/>
                <a:cs typeface="HHU Celeste Sans" charset="0"/>
              </a:defRPr>
            </a:lvl4pPr>
            <a:lvl5pPr>
              <a:defRPr>
                <a:latin typeface="HHU Celeste Sans" charset="0"/>
                <a:ea typeface="HHU Celeste Sans" charset="0"/>
                <a:cs typeface="HHU Celeste Sans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9775" y="6427788"/>
            <a:ext cx="10761663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</a:lstStyle>
          <a:p>
            <a:pPr lvl="0"/>
            <a:r>
              <a:rPr lang="de-DE" sz="1400" dirty="0" smtClean="0">
                <a:latin typeface="HHU Celeste Sans" charset="0"/>
                <a:ea typeface="HHU Celeste Sans" charset="0"/>
                <a:cs typeface="HHU Celeste Sans" charset="0"/>
              </a:rPr>
              <a:t>BEARBEITEN</a:t>
            </a:r>
            <a:endParaRPr lang="de-DE" dirty="0"/>
          </a:p>
        </p:txBody>
      </p:sp>
      <p:sp>
        <p:nvSpPr>
          <p:cNvPr id="26" name="Freihandform 25"/>
          <p:cNvSpPr/>
          <p:nvPr userDrawn="1"/>
        </p:nvSpPr>
        <p:spPr>
          <a:xfrm>
            <a:off x="2003508" y="328068"/>
            <a:ext cx="7776403" cy="1419450"/>
          </a:xfrm>
          <a:custGeom>
            <a:avLst/>
            <a:gdLst>
              <a:gd name="connsiteX0" fmla="*/ 0 w 7776403"/>
              <a:gd name="connsiteY0" fmla="*/ 709724 h 1419450"/>
              <a:gd name="connsiteX1" fmla="*/ 0 w 7776403"/>
              <a:gd name="connsiteY1" fmla="*/ 709725 h 1419450"/>
              <a:gd name="connsiteX2" fmla="*/ 0 w 7776403"/>
              <a:gd name="connsiteY2" fmla="*/ 709725 h 1419450"/>
              <a:gd name="connsiteX3" fmla="*/ 709725 w 7776403"/>
              <a:gd name="connsiteY3" fmla="*/ 0 h 1419450"/>
              <a:gd name="connsiteX4" fmla="*/ 7776403 w 7776403"/>
              <a:gd name="connsiteY4" fmla="*/ 0 h 1419450"/>
              <a:gd name="connsiteX5" fmla="*/ 6939777 w 7776403"/>
              <a:gd name="connsiteY5" fmla="*/ 1419450 h 1419450"/>
              <a:gd name="connsiteX6" fmla="*/ 709725 w 7776403"/>
              <a:gd name="connsiteY6" fmla="*/ 1419449 h 1419450"/>
              <a:gd name="connsiteX7" fmla="*/ 14419 w 7776403"/>
              <a:gd name="connsiteY7" fmla="*/ 852758 h 1419450"/>
              <a:gd name="connsiteX8" fmla="*/ 0 w 7776403"/>
              <a:gd name="connsiteY8" fmla="*/ 709725 h 1419450"/>
              <a:gd name="connsiteX9" fmla="*/ 14419 w 7776403"/>
              <a:gd name="connsiteY9" fmla="*/ 566691 h 1419450"/>
              <a:gd name="connsiteX10" fmla="*/ 709725 w 7776403"/>
              <a:gd name="connsiteY10" fmla="*/ 0 h 14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76403" h="1419450">
                <a:moveTo>
                  <a:pt x="0" y="709724"/>
                </a:moveTo>
                <a:lnTo>
                  <a:pt x="0" y="709725"/>
                </a:lnTo>
                <a:lnTo>
                  <a:pt x="0" y="709725"/>
                </a:lnTo>
                <a:close/>
                <a:moveTo>
                  <a:pt x="709725" y="0"/>
                </a:moveTo>
                <a:lnTo>
                  <a:pt x="7776403" y="0"/>
                </a:lnTo>
                <a:lnTo>
                  <a:pt x="6939777" y="1419450"/>
                </a:lnTo>
                <a:lnTo>
                  <a:pt x="709725" y="1419449"/>
                </a:lnTo>
                <a:cubicBezTo>
                  <a:pt x="366752" y="1419449"/>
                  <a:pt x="80599" y="1176168"/>
                  <a:pt x="14419" y="852758"/>
                </a:cubicBezTo>
                <a:lnTo>
                  <a:pt x="0" y="709725"/>
                </a:lnTo>
                <a:lnTo>
                  <a:pt x="14419" y="566691"/>
                </a:lnTo>
                <a:cubicBezTo>
                  <a:pt x="80599" y="243281"/>
                  <a:pt x="366752" y="0"/>
                  <a:pt x="709725" y="0"/>
                </a:cubicBezTo>
                <a:close/>
              </a:path>
            </a:pathLst>
          </a:custGeom>
          <a:solidFill>
            <a:srgbClr val="1678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50" dirty="0">
              <a:latin typeface="HHU Celeste Sans" charset="0"/>
              <a:ea typeface="HHU Celeste Sans" charset="0"/>
              <a:cs typeface="HHU Celeste Sans" charset="0"/>
            </a:endParaRP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00150" y="462768"/>
            <a:ext cx="6810065" cy="11845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>
                    <a:lumMod val="95000"/>
                  </a:schemeClr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560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00472" y="2637701"/>
            <a:ext cx="11198005" cy="120611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Dreieck 7"/>
          <p:cNvSpPr/>
          <p:nvPr userDrawn="1"/>
        </p:nvSpPr>
        <p:spPr>
          <a:xfrm>
            <a:off x="8908698" y="3130151"/>
            <a:ext cx="4182802" cy="3605864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 rot="1830910">
            <a:off x="11144693" y="2377456"/>
            <a:ext cx="303489" cy="5365101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 userDrawn="1"/>
        </p:nvSpPr>
        <p:spPr>
          <a:xfrm rot="1830910">
            <a:off x="9511369" y="3302345"/>
            <a:ext cx="82585" cy="6147582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 userDrawn="1"/>
        </p:nvSpPr>
        <p:spPr>
          <a:xfrm rot="1830910">
            <a:off x="5970891" y="3705716"/>
            <a:ext cx="82585" cy="6147582"/>
          </a:xfrm>
          <a:prstGeom prst="roundRect">
            <a:avLst>
              <a:gd name="adj" fmla="val 50000"/>
            </a:avLst>
          </a:prstGeom>
          <a:solidFill>
            <a:srgbClr val="1678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10014241" y="0"/>
            <a:ext cx="2187223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5094246" y="-1399723"/>
            <a:ext cx="6729197" cy="9415248"/>
            <a:chOff x="5620001" y="-1398190"/>
            <a:chExt cx="6729197" cy="9415248"/>
          </a:xfrm>
          <a:blipFill dpi="0" rotWithShape="1">
            <a:blip r:embed="rId7"/>
            <a:srcRect/>
            <a:stretch>
              <a:fillRect l="-6000" t="9000" r="1000" b="8000"/>
            </a:stretch>
          </a:blipFill>
        </p:grpSpPr>
        <p:sp>
          <p:nvSpPr>
            <p:cNvPr id="14" name="Freihandform 13"/>
            <p:cNvSpPr/>
            <p:nvPr/>
          </p:nvSpPr>
          <p:spPr>
            <a:xfrm rot="1830910">
              <a:off x="5868056" y="93206"/>
              <a:ext cx="1055140" cy="7555944"/>
            </a:xfrm>
            <a:custGeom>
              <a:avLst/>
              <a:gdLst>
                <a:gd name="connsiteX0" fmla="*/ 232601 w 1055140"/>
                <a:gd name="connsiteY0" fmla="*/ 90101 h 7555944"/>
                <a:gd name="connsiteX1" fmla="*/ 527570 w 1055140"/>
                <a:gd name="connsiteY1" fmla="*/ 0 h 7555944"/>
                <a:gd name="connsiteX2" fmla="*/ 1055140 w 1055140"/>
                <a:gd name="connsiteY2" fmla="*/ 527570 h 7555944"/>
                <a:gd name="connsiteX3" fmla="*/ 1055140 w 1055140"/>
                <a:gd name="connsiteY3" fmla="*/ 6934042 h 7555944"/>
                <a:gd name="connsiteX4" fmla="*/ 0 w 1055140"/>
                <a:gd name="connsiteY4" fmla="*/ 7555944 h 7555944"/>
                <a:gd name="connsiteX5" fmla="*/ 0 w 1055140"/>
                <a:gd name="connsiteY5" fmla="*/ 527570 h 7555944"/>
                <a:gd name="connsiteX6" fmla="*/ 232601 w 1055140"/>
                <a:gd name="connsiteY6" fmla="*/ 90101 h 755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140" h="7555944">
                  <a:moveTo>
                    <a:pt x="232601" y="90101"/>
                  </a:moveTo>
                  <a:cubicBezTo>
                    <a:pt x="316802" y="33216"/>
                    <a:pt x="418307" y="0"/>
                    <a:pt x="527570" y="0"/>
                  </a:cubicBezTo>
                  <a:cubicBezTo>
                    <a:pt x="818939" y="0"/>
                    <a:pt x="1055140" y="236201"/>
                    <a:pt x="1055140" y="527570"/>
                  </a:cubicBezTo>
                  <a:lnTo>
                    <a:pt x="1055140" y="6934042"/>
                  </a:lnTo>
                  <a:lnTo>
                    <a:pt x="0" y="7555944"/>
                  </a:lnTo>
                  <a:lnTo>
                    <a:pt x="0" y="527570"/>
                  </a:lnTo>
                  <a:cubicBezTo>
                    <a:pt x="0" y="345465"/>
                    <a:pt x="92266" y="184909"/>
                    <a:pt x="232601" y="901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 rot="1830910">
              <a:off x="7581167" y="-1398190"/>
              <a:ext cx="2485824" cy="9415248"/>
            </a:xfrm>
            <a:custGeom>
              <a:avLst/>
              <a:gdLst>
                <a:gd name="connsiteX0" fmla="*/ 0 w 2485824"/>
                <a:gd name="connsiteY0" fmla="*/ 1259806 h 9415248"/>
                <a:gd name="connsiteX1" fmla="*/ 2137433 w 2485824"/>
                <a:gd name="connsiteY1" fmla="*/ 0 h 9415248"/>
                <a:gd name="connsiteX2" fmla="*/ 2202004 w 2485824"/>
                <a:gd name="connsiteY2" fmla="*/ 71045 h 9415248"/>
                <a:gd name="connsiteX3" fmla="*/ 2485824 w 2485824"/>
                <a:gd name="connsiteY3" fmla="*/ 861652 h 9415248"/>
                <a:gd name="connsiteX4" fmla="*/ 2485823 w 2485824"/>
                <a:gd name="connsiteY4" fmla="*/ 8094129 h 9415248"/>
                <a:gd name="connsiteX5" fmla="*/ 244364 w 2485824"/>
                <a:gd name="connsiteY5" fmla="*/ 9415248 h 9415248"/>
                <a:gd name="connsiteX6" fmla="*/ 212270 w 2485824"/>
                <a:gd name="connsiteY6" fmla="*/ 9372330 h 9415248"/>
                <a:gd name="connsiteX7" fmla="*/ 0 w 2485824"/>
                <a:gd name="connsiteY7" fmla="*/ 8677406 h 941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5824" h="9415248">
                  <a:moveTo>
                    <a:pt x="0" y="1259806"/>
                  </a:moveTo>
                  <a:lnTo>
                    <a:pt x="2137433" y="0"/>
                  </a:lnTo>
                  <a:lnTo>
                    <a:pt x="2202004" y="71045"/>
                  </a:lnTo>
                  <a:cubicBezTo>
                    <a:pt x="2379313" y="285893"/>
                    <a:pt x="2485824" y="561334"/>
                    <a:pt x="2485824" y="861652"/>
                  </a:cubicBezTo>
                  <a:lnTo>
                    <a:pt x="2485823" y="8094129"/>
                  </a:lnTo>
                  <a:lnTo>
                    <a:pt x="244364" y="9415248"/>
                  </a:lnTo>
                  <a:lnTo>
                    <a:pt x="212270" y="9372330"/>
                  </a:lnTo>
                  <a:cubicBezTo>
                    <a:pt x="78254" y="9173960"/>
                    <a:pt x="0" y="8934821"/>
                    <a:pt x="0" y="86774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 rot="1830910">
              <a:off x="10526130" y="1031564"/>
              <a:ext cx="1823068" cy="6658866"/>
            </a:xfrm>
            <a:custGeom>
              <a:avLst/>
              <a:gdLst>
                <a:gd name="connsiteX0" fmla="*/ 0 w 1823068"/>
                <a:gd name="connsiteY0" fmla="*/ 0 h 6658866"/>
                <a:gd name="connsiteX1" fmla="*/ 1823068 w 1823068"/>
                <a:gd name="connsiteY1" fmla="*/ 3093083 h 6658866"/>
                <a:gd name="connsiteX2" fmla="*/ 1823068 w 1823068"/>
                <a:gd name="connsiteY2" fmla="*/ 5599516 h 6658866"/>
                <a:gd name="connsiteX3" fmla="*/ 25735 w 1823068"/>
                <a:gd name="connsiteY3" fmla="*/ 6658866 h 6658866"/>
                <a:gd name="connsiteX4" fmla="*/ 18519 w 1823068"/>
                <a:gd name="connsiteY4" fmla="*/ 6635620 h 6658866"/>
                <a:gd name="connsiteX5" fmla="*/ 0 w 1823068"/>
                <a:gd name="connsiteY5" fmla="*/ 6451914 h 665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3068" h="6658866">
                  <a:moveTo>
                    <a:pt x="0" y="0"/>
                  </a:moveTo>
                  <a:lnTo>
                    <a:pt x="1823068" y="3093083"/>
                  </a:lnTo>
                  <a:lnTo>
                    <a:pt x="1823068" y="5599516"/>
                  </a:lnTo>
                  <a:lnTo>
                    <a:pt x="25735" y="6658866"/>
                  </a:lnTo>
                  <a:lnTo>
                    <a:pt x="18519" y="6635620"/>
                  </a:lnTo>
                  <a:cubicBezTo>
                    <a:pt x="6376" y="6576281"/>
                    <a:pt x="0" y="6514843"/>
                    <a:pt x="0" y="64519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/>
          </p:nvSpPr>
          <p:spPr>
            <a:xfrm rot="1830910">
              <a:off x="5620001" y="-938589"/>
              <a:ext cx="287124" cy="8432227"/>
            </a:xfrm>
            <a:custGeom>
              <a:avLst/>
              <a:gdLst>
                <a:gd name="connsiteX0" fmla="*/ 0 w 287124"/>
                <a:gd name="connsiteY0" fmla="*/ 132757 h 8432227"/>
                <a:gd name="connsiteX1" fmla="*/ 225239 w 287124"/>
                <a:gd name="connsiteY1" fmla="*/ 0 h 8432227"/>
                <a:gd name="connsiteX2" fmla="*/ 245076 w 287124"/>
                <a:gd name="connsiteY2" fmla="*/ 13374 h 8432227"/>
                <a:gd name="connsiteX3" fmla="*/ 287124 w 287124"/>
                <a:gd name="connsiteY3" fmla="*/ 114888 h 8432227"/>
                <a:gd name="connsiteX4" fmla="*/ 287124 w 287124"/>
                <a:gd name="connsiteY4" fmla="*/ 8262997 h 8432227"/>
                <a:gd name="connsiteX5" fmla="*/ 0 w 287124"/>
                <a:gd name="connsiteY5" fmla="*/ 8432227 h 843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124" h="8432227">
                  <a:moveTo>
                    <a:pt x="0" y="132757"/>
                  </a:moveTo>
                  <a:lnTo>
                    <a:pt x="225239" y="0"/>
                  </a:lnTo>
                  <a:lnTo>
                    <a:pt x="245076" y="13374"/>
                  </a:lnTo>
                  <a:cubicBezTo>
                    <a:pt x="271055" y="39354"/>
                    <a:pt x="287124" y="75244"/>
                    <a:pt x="287124" y="114888"/>
                  </a:cubicBezTo>
                  <a:lnTo>
                    <a:pt x="287124" y="8262997"/>
                  </a:lnTo>
                  <a:lnTo>
                    <a:pt x="0" y="84322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 rot="1830910">
              <a:off x="10222015" y="-437138"/>
              <a:ext cx="287124" cy="7910345"/>
            </a:xfrm>
            <a:custGeom>
              <a:avLst/>
              <a:gdLst>
                <a:gd name="connsiteX0" fmla="*/ 0 w 287124"/>
                <a:gd name="connsiteY0" fmla="*/ 0 h 7910345"/>
                <a:gd name="connsiteX1" fmla="*/ 287124 w 287124"/>
                <a:gd name="connsiteY1" fmla="*/ 487145 h 7910345"/>
                <a:gd name="connsiteX2" fmla="*/ 287124 w 287124"/>
                <a:gd name="connsiteY2" fmla="*/ 7741114 h 7910345"/>
                <a:gd name="connsiteX3" fmla="*/ 0 w 287124"/>
                <a:gd name="connsiteY3" fmla="*/ 7910345 h 791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124" h="7910345">
                  <a:moveTo>
                    <a:pt x="0" y="0"/>
                  </a:moveTo>
                  <a:lnTo>
                    <a:pt x="287124" y="487145"/>
                  </a:lnTo>
                  <a:lnTo>
                    <a:pt x="287124" y="7741114"/>
                  </a:lnTo>
                  <a:lnTo>
                    <a:pt x="0" y="791034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21" name="Abgerundetes Rechteck 20"/>
          <p:cNvSpPr/>
          <p:nvPr userDrawn="1"/>
        </p:nvSpPr>
        <p:spPr>
          <a:xfrm>
            <a:off x="335493" y="6427661"/>
            <a:ext cx="11748247" cy="35184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HHU Celeste Sans" charset="0"/>
              <a:ea typeface="HHU Celeste Sans" charset="0"/>
              <a:cs typeface="HHU Celeste Sans" charset="0"/>
            </a:endParaRPr>
          </a:p>
        </p:txBody>
      </p:sp>
      <p:sp>
        <p:nvSpPr>
          <p:cNvPr id="26" name="Textfeld 25"/>
          <p:cNvSpPr txBox="1"/>
          <p:nvPr userDrawn="1"/>
        </p:nvSpPr>
        <p:spPr>
          <a:xfrm>
            <a:off x="5217994" y="60505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28" name="Textplatzhalter 4"/>
          <p:cNvSpPr txBox="1">
            <a:spLocks/>
          </p:cNvSpPr>
          <p:nvPr userDrawn="1"/>
        </p:nvSpPr>
        <p:spPr>
          <a:xfrm>
            <a:off x="739775" y="6427788"/>
            <a:ext cx="10761663" cy="3079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BEARBEITEN</a:t>
            </a:r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10392935" y="-814561"/>
            <a:ext cx="1968495" cy="2048425"/>
            <a:chOff x="10392935" y="-814561"/>
            <a:chExt cx="1968495" cy="2048425"/>
          </a:xfrm>
        </p:grpSpPr>
        <p:sp>
          <p:nvSpPr>
            <p:cNvPr id="20" name="Freihandform 19"/>
            <p:cNvSpPr/>
            <p:nvPr userDrawn="1"/>
          </p:nvSpPr>
          <p:spPr>
            <a:xfrm rot="2633862">
              <a:off x="10392935" y="-814561"/>
              <a:ext cx="1968495" cy="2048425"/>
            </a:xfrm>
            <a:custGeom>
              <a:avLst/>
              <a:gdLst>
                <a:gd name="connsiteX0" fmla="*/ 0 w 2113163"/>
                <a:gd name="connsiteY0" fmla="*/ 1182399 h 2198967"/>
                <a:gd name="connsiteX1" fmla="*/ 1228793 w 2113163"/>
                <a:gd name="connsiteY1" fmla="*/ 0 h 2198967"/>
                <a:gd name="connsiteX2" fmla="*/ 2113163 w 2113163"/>
                <a:gd name="connsiteY2" fmla="*/ 919072 h 2198967"/>
                <a:gd name="connsiteX3" fmla="*/ 2113162 w 2113163"/>
                <a:gd name="connsiteY3" fmla="*/ 1925585 h 2198967"/>
                <a:gd name="connsiteX4" fmla="*/ 1839780 w 2113163"/>
                <a:gd name="connsiteY4" fmla="*/ 2198967 h 2198967"/>
                <a:gd name="connsiteX5" fmla="*/ 978187 w 2113163"/>
                <a:gd name="connsiteY5" fmla="*/ 2198966 h 2198967"/>
                <a:gd name="connsiteX6" fmla="*/ 0 w 2113163"/>
                <a:gd name="connsiteY6" fmla="*/ 1182399 h 21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163" h="2198967">
                  <a:moveTo>
                    <a:pt x="0" y="1182399"/>
                  </a:moveTo>
                  <a:lnTo>
                    <a:pt x="1228793" y="0"/>
                  </a:lnTo>
                  <a:lnTo>
                    <a:pt x="2113163" y="919072"/>
                  </a:lnTo>
                  <a:lnTo>
                    <a:pt x="2113162" y="1925585"/>
                  </a:lnTo>
                  <a:cubicBezTo>
                    <a:pt x="2113163" y="2076568"/>
                    <a:pt x="1990765" y="2198966"/>
                    <a:pt x="1839780" y="2198967"/>
                  </a:cubicBezTo>
                  <a:lnTo>
                    <a:pt x="978187" y="2198966"/>
                  </a:lnTo>
                  <a:lnTo>
                    <a:pt x="0" y="1182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38100" dir="8100000" sx="105000" sy="105000" algn="tr" rotWithShape="0">
                <a:prstClr val="black">
                  <a:alpha val="3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Bild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4718" y="22196"/>
              <a:ext cx="1482128" cy="833697"/>
            </a:xfrm>
            <a:prstGeom prst="rect">
              <a:avLst/>
            </a:prstGeom>
            <a:effectLst>
              <a:outerShdw blurRad="50800" dist="88900" dir="15840000" sx="112000" sy="112000" algn="t" rotWithShape="0">
                <a:schemeClr val="bg1">
                  <a:alpha val="75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3227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glistik.hhu.de/auslandskontakte.html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glistik.hhu.de/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38619" y="2016125"/>
            <a:ext cx="4530269" cy="1114425"/>
          </a:xfrm>
        </p:spPr>
        <p:txBody>
          <a:bodyPr>
            <a:noAutofit/>
          </a:bodyPr>
          <a:lstStyle/>
          <a:p>
            <a:r>
              <a:rPr lang="de-DE" dirty="0" smtClean="0"/>
              <a:t>	</a:t>
            </a:r>
            <a:r>
              <a:rPr lang="de-DE" b="1" dirty="0" smtClean="0"/>
              <a:t>ANGLISTIK</a:t>
            </a:r>
          </a:p>
          <a:p>
            <a:r>
              <a:rPr lang="de-DE" sz="3550" b="1" dirty="0" smtClean="0"/>
              <a:t>	AN DER HHU</a:t>
            </a:r>
            <a:endParaRPr lang="de-DE" sz="355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603973" y="6436826"/>
            <a:ext cx="11283227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4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WIR FÖRDERN EUCH!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1"/>
          <p:cNvSpPr txBox="1">
            <a:spLocks/>
          </p:cNvSpPr>
          <p:nvPr/>
        </p:nvSpPr>
        <p:spPr>
          <a:xfrm>
            <a:off x="2652550" y="615168"/>
            <a:ext cx="6810065" cy="1184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kern="1200">
                <a:solidFill>
                  <a:schemeClr val="bg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ANGLISTIK 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25101" y="6482106"/>
            <a:ext cx="11334939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Unser </a:t>
            </a:r>
            <a:r>
              <a:rPr lang="de-DE" dirty="0"/>
              <a:t>Seminarsystem richtet sich speziell auf euren Leistungsstand aus. </a:t>
            </a:r>
          </a:p>
          <a:p>
            <a:pPr>
              <a:spcAft>
                <a:spcPts val="1000"/>
              </a:spcAft>
            </a:pPr>
            <a:r>
              <a:rPr lang="de-DE" dirty="0"/>
              <a:t>Durch den Oxford Online Placement Test (OOPT)                                 </a:t>
            </a:r>
            <a:r>
              <a:rPr lang="de-DE" dirty="0"/>
              <a:t>werden eure Stärken und Schwächen </a:t>
            </a:r>
            <a:r>
              <a:rPr lang="de-DE" dirty="0"/>
              <a:t>früh </a:t>
            </a:r>
            <a:r>
              <a:rPr lang="de-DE" dirty="0" smtClean="0"/>
              <a:t>erkannt.</a:t>
            </a:r>
            <a:endParaRPr lang="de-DE" dirty="0"/>
          </a:p>
          <a:p>
            <a:pPr>
              <a:spcBef>
                <a:spcPts val="0"/>
              </a:spcBef>
            </a:pPr>
            <a:r>
              <a:rPr lang="de-DE" dirty="0"/>
              <a:t>Eure Seminarausrichtung wird daran angepasst. </a:t>
            </a:r>
          </a:p>
          <a:p>
            <a:r>
              <a:rPr lang="de-DE" dirty="0"/>
              <a:t>Dies </a:t>
            </a:r>
            <a:r>
              <a:rPr lang="de-DE" dirty="0"/>
              <a:t>ermöglicht einen besseren Start </a:t>
            </a:r>
            <a:r>
              <a:rPr lang="de-DE" dirty="0"/>
              <a:t>                                                          </a:t>
            </a:r>
            <a:r>
              <a:rPr lang="de-DE" dirty="0" smtClean="0"/>
              <a:t>und </a:t>
            </a:r>
            <a:r>
              <a:rPr lang="de-DE" dirty="0"/>
              <a:t>gutes Vorankommen in eurem Studiengang.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2652550" y="615168"/>
            <a:ext cx="6810065" cy="1184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kern="1200">
                <a:solidFill>
                  <a:schemeClr val="bg1">
                    <a:lumMod val="95000"/>
                  </a:schemeClr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ANGLISTIK 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63563" y="6482106"/>
            <a:ext cx="11332690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3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 smtClean="0"/>
              <a:t>IHR WOLLT MEHR ALS NUR THEORIE?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88887" y="6482106"/>
            <a:ext cx="11398313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6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WIR AUCH!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0150" y="462768"/>
            <a:ext cx="6810065" cy="1184579"/>
          </a:xfrm>
        </p:spPr>
        <p:txBody>
          <a:bodyPr/>
          <a:lstStyle/>
          <a:p>
            <a:r>
              <a:rPr lang="de-DE" b="1" dirty="0" smtClean="0"/>
              <a:t>ANGLISTIK </a:t>
            </a:r>
            <a:r>
              <a:rPr lang="de-DE" b="1" dirty="0"/>
              <a:t>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4154" y="6500212"/>
            <a:ext cx="11325885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8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 der Sprachpraxis begleiten muttersprachliche Dozierende eure Sprachentwicklung. </a:t>
            </a:r>
          </a:p>
          <a:p>
            <a:endParaRPr lang="de-DE" dirty="0"/>
          </a:p>
          <a:p>
            <a:r>
              <a:rPr lang="de-DE" dirty="0"/>
              <a:t>Sie schulen euch in den kleinen </a:t>
            </a:r>
            <a:r>
              <a:rPr lang="de-DE" dirty="0" smtClean="0"/>
              <a:t>Feinheiten,                                                  die </a:t>
            </a:r>
            <a:r>
              <a:rPr lang="de-DE" dirty="0"/>
              <a:t>später den großen Unterschied machen. </a:t>
            </a:r>
          </a:p>
          <a:p>
            <a:endParaRPr lang="de-DE" dirty="0"/>
          </a:p>
          <a:p>
            <a:r>
              <a:rPr lang="de-DE" dirty="0"/>
              <a:t>Alltags- und Berufspraxisbezug stehen auch in der </a:t>
            </a:r>
            <a:r>
              <a:rPr lang="de-DE" dirty="0" smtClean="0"/>
              <a:t>Sprachpraxis         immer </a:t>
            </a:r>
            <a:r>
              <a:rPr lang="de-DE" dirty="0"/>
              <a:t>mit im Vordergrund.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2652550" y="615168"/>
            <a:ext cx="6810065" cy="1184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kern="1200">
                <a:solidFill>
                  <a:schemeClr val="bg1">
                    <a:lumMod val="95000"/>
                  </a:schemeClr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ANGLISTIK 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1727" y="6473053"/>
            <a:ext cx="11362099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0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 smtClean="0"/>
              <a:t>IHR WOLLT AUF JOBKURS GEHEN?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43206" y="6500212"/>
            <a:ext cx="11416419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11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WIR HELFEN EUCH DIE SEGEL ZU SETZEN!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0150" y="462768"/>
            <a:ext cx="6810065" cy="1184579"/>
          </a:xfrm>
        </p:spPr>
        <p:txBody>
          <a:bodyPr/>
          <a:lstStyle/>
          <a:p>
            <a:r>
              <a:rPr lang="de-DE" b="1" dirty="0" smtClean="0"/>
              <a:t>ANGLISTIK </a:t>
            </a:r>
            <a:r>
              <a:rPr lang="de-DE" b="1" dirty="0"/>
              <a:t>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88887" y="6509265"/>
            <a:ext cx="11434527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93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dirty="0"/>
              <a:t>Unsere Projektinitiative zur frühen Einbindung von Praxisbezügen in allen Bereichen des Bachelorstudiums ermöglicht es euch, auch in einer Geisteswissenschaft berufsrelevant zu studieren.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dirty="0"/>
              <a:t>Ihr erwerbt sprachliche Kompetenz und damit den Grundstein für jede professionelle Kommunikation.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dirty="0"/>
              <a:t>Ihr lernt früh gesellschafts- und praxisnahe Studieninhalte kennen.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dirty="0"/>
              <a:t>Unsere Seminare betrachten unter anderem Bereiche wie Journalismus, Werbesprache und Narrative in der (politischen) Öffentlichkeit, Neue Medien und viele weitere</a:t>
            </a:r>
            <a:r>
              <a:rPr lang="de-DE" sz="3200" dirty="0"/>
              <a:t>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2652550" y="615168"/>
            <a:ext cx="6810065" cy="1184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kern="1200">
                <a:solidFill>
                  <a:schemeClr val="bg1">
                    <a:lumMod val="95000"/>
                  </a:schemeClr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ANGLISTIK 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63563" y="6509265"/>
            <a:ext cx="11323637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4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63563" y="2343151"/>
            <a:ext cx="11123612" cy="1326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Wir schärfen eure Wahrnehmung spezieller, berufsqualifizierender Kompetenzen, die ihr während des Studiums erlernt und beliebig intensivieren bzw. trainieren </a:t>
            </a:r>
            <a:r>
              <a:rPr lang="de-DE" dirty="0" smtClean="0"/>
              <a:t>könnt.</a:t>
            </a:r>
            <a:endParaRPr lang="de-DE" dirty="0"/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739775" y="3933175"/>
            <a:ext cx="11123612" cy="36687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Präsentationskompetenz</a:t>
            </a:r>
          </a:p>
          <a:p>
            <a:r>
              <a:rPr lang="de-DE" dirty="0" smtClean="0"/>
              <a:t>Text- und Recherchekompetenz</a:t>
            </a:r>
          </a:p>
          <a:p>
            <a:r>
              <a:rPr lang="de-DE" dirty="0" smtClean="0"/>
              <a:t>Diskussionsmanagement</a:t>
            </a:r>
          </a:p>
          <a:p>
            <a:r>
              <a:rPr lang="de-DE" dirty="0" smtClean="0"/>
              <a:t>Selbstorganisation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057582" y="4184420"/>
            <a:ext cx="6268935" cy="18649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HU Celeste Sans" charset="0"/>
                <a:ea typeface="HHU Celeste Sans" charset="0"/>
                <a:cs typeface="HHU Celeste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Teamfähigkeit</a:t>
            </a:r>
          </a:p>
          <a:p>
            <a:r>
              <a:rPr lang="de-DE" dirty="0" smtClean="0"/>
              <a:t>Argumentationsstärke</a:t>
            </a:r>
          </a:p>
          <a:p>
            <a:r>
              <a:rPr lang="de-DE" dirty="0" smtClean="0"/>
              <a:t>Projektplanung und vieles mehr. 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1"/>
          <p:cNvSpPr txBox="1">
            <a:spLocks/>
          </p:cNvSpPr>
          <p:nvPr/>
        </p:nvSpPr>
        <p:spPr>
          <a:xfrm>
            <a:off x="2652550" y="615168"/>
            <a:ext cx="6810065" cy="1184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kern="1200">
                <a:solidFill>
                  <a:schemeClr val="bg1">
                    <a:lumMod val="95000"/>
                  </a:schemeClr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ANGLISTIK AN DER HHU</a:t>
            </a:r>
          </a:p>
          <a:p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97941" y="6500212"/>
            <a:ext cx="11365446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6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 smtClean="0"/>
              <a:t>IHR WOLLT FORSCHEN?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79834" y="6500212"/>
            <a:ext cx="11334937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5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 smtClean="0"/>
              <a:t>WARUM ES SICH LOHNT,</a:t>
            </a:r>
          </a:p>
          <a:p>
            <a:pPr algn="ctr"/>
            <a:r>
              <a:rPr lang="de-DE" dirty="0" smtClean="0"/>
              <a:t>ERFAHRT IHR HIER!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9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NUR ZU!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0150" y="462768"/>
            <a:ext cx="6810065" cy="1184579"/>
          </a:xfrm>
        </p:spPr>
        <p:txBody>
          <a:bodyPr/>
          <a:lstStyle/>
          <a:p>
            <a:r>
              <a:rPr lang="de-DE" b="1" dirty="0" smtClean="0"/>
              <a:t>ANGLISTIK </a:t>
            </a:r>
            <a:r>
              <a:rPr lang="de-DE" b="1" dirty="0"/>
              <a:t>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16459" y="6491159"/>
            <a:ext cx="11461688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6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DE" dirty="0"/>
              <a:t>Unsere Forschungsstärke zeichnet uns aus</a:t>
            </a:r>
          </a:p>
          <a:p>
            <a:pPr lvl="0" algn="ctr">
              <a:spcAft>
                <a:spcPts val="2400"/>
              </a:spcAft>
              <a:buNone/>
            </a:pPr>
            <a:r>
              <a:rPr lang="de-DE" dirty="0"/>
              <a:t>und sie bezieht euch immer aktiv mit ein.</a:t>
            </a:r>
          </a:p>
          <a:p>
            <a:pPr lvl="0" algn="ctr">
              <a:spcAft>
                <a:spcPts val="2400"/>
              </a:spcAft>
              <a:buNone/>
            </a:pPr>
            <a:r>
              <a:rPr lang="de-DE" dirty="0"/>
              <a:t>Alle Seminare nehmen Bezug auf aktuellste Forschungsstände. </a:t>
            </a:r>
          </a:p>
          <a:p>
            <a:pPr lvl="0" algn="ctr">
              <a:buNone/>
            </a:pPr>
            <a:r>
              <a:rPr lang="de-DE" dirty="0"/>
              <a:t>Eure Teilnahme und Mitwirkung an Forschungsprojekten ist nicht nur möglich, es ist unser Ziel.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2652550" y="615168"/>
            <a:ext cx="6810065" cy="1184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kern="1200">
                <a:solidFill>
                  <a:schemeClr val="bg1">
                    <a:lumMod val="95000"/>
                  </a:schemeClr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ANGLISTIK 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97941" y="6518318"/>
            <a:ext cx="11371152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3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 rot="328713">
            <a:off x="1088836" y="2544766"/>
            <a:ext cx="9377349" cy="1842787"/>
          </a:xfrm>
        </p:spPr>
        <p:txBody>
          <a:bodyPr/>
          <a:lstStyle/>
          <a:p>
            <a:pPr algn="ctr"/>
            <a:r>
              <a:rPr lang="de-DE" smtClean="0"/>
              <a:t>IHR WOLLT EUCH INTERNATIONAL VERNETZTEN?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79425" y="6491159"/>
            <a:ext cx="11281026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19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NUTZT UNSER NETZTWERK!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0150" y="462768"/>
            <a:ext cx="6810065" cy="1184579"/>
          </a:xfrm>
        </p:spPr>
        <p:txBody>
          <a:bodyPr/>
          <a:lstStyle/>
          <a:p>
            <a:r>
              <a:rPr lang="de-DE" b="1" dirty="0" smtClean="0"/>
              <a:t>ANGLISTIK </a:t>
            </a:r>
            <a:r>
              <a:rPr lang="de-DE" b="1" dirty="0"/>
              <a:t>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79834" y="6491159"/>
            <a:ext cx="11380205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7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lvl="0" algn="ctr">
              <a:spcAft>
                <a:spcPts val="1800"/>
              </a:spcAft>
              <a:buNone/>
            </a:pPr>
            <a:r>
              <a:rPr lang="de-DE" dirty="0"/>
              <a:t>Wir unterrichten nicht nur Englisch, wir sind auch ein international angebundenes </a:t>
            </a:r>
            <a:r>
              <a:rPr lang="de-DE" dirty="0" smtClean="0"/>
              <a:t>Institut. Unsere </a:t>
            </a:r>
            <a:r>
              <a:rPr lang="de-DE" dirty="0"/>
              <a:t>Lehrenden und Studierenden kommen aus aller Welt. </a:t>
            </a:r>
          </a:p>
          <a:p>
            <a:pPr lvl="0" algn="ctr">
              <a:spcAft>
                <a:spcPts val="1800"/>
              </a:spcAft>
              <a:buNone/>
            </a:pPr>
            <a:r>
              <a:rPr lang="de-DE" dirty="0"/>
              <a:t>Durch unsere Austauschprogramme könnt auch ihr diesen Schritt wagen. </a:t>
            </a:r>
          </a:p>
          <a:p>
            <a:pPr lvl="0" algn="ctr">
              <a:spcAft>
                <a:spcPts val="1800"/>
              </a:spcAft>
              <a:buNone/>
            </a:pPr>
            <a:r>
              <a:rPr lang="de-DE" dirty="0" smtClean="0"/>
              <a:t>    Zieht </a:t>
            </a:r>
            <a:r>
              <a:rPr lang="de-DE" dirty="0"/>
              <a:t>es euch über den großen Teich? </a:t>
            </a:r>
            <a:r>
              <a:rPr lang="de-DE" dirty="0" smtClean="0"/>
              <a:t>                                                                             Oder </a:t>
            </a:r>
            <a:r>
              <a:rPr lang="de-DE" dirty="0"/>
              <a:t>doch lieber nicht ganz so weit? </a:t>
            </a:r>
          </a:p>
          <a:p>
            <a:pPr lvl="0" algn="ctr">
              <a:spcAft>
                <a:spcPts val="1800"/>
              </a:spcAft>
              <a:buNone/>
            </a:pPr>
            <a:r>
              <a:rPr lang="de-DE" dirty="0"/>
              <a:t>Werft doch einfach einmal einen Blick auf unsere </a:t>
            </a:r>
            <a:r>
              <a:rPr lang="de-DE" dirty="0" smtClean="0"/>
              <a:t>Partneruniversitäten: </a:t>
            </a:r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www.anglistik.hhu.de/auslandskontakte.html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2652550" y="615168"/>
            <a:ext cx="6810065" cy="1184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kern="1200">
                <a:solidFill>
                  <a:schemeClr val="bg1">
                    <a:lumMod val="95000"/>
                  </a:schemeClr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ANGLISTIK 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63563" y="6491159"/>
            <a:ext cx="11296477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3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 rot="328713">
            <a:off x="1088836" y="2544766"/>
            <a:ext cx="9377349" cy="1842787"/>
          </a:xfrm>
        </p:spPr>
        <p:txBody>
          <a:bodyPr/>
          <a:lstStyle/>
          <a:p>
            <a:pPr algn="ctr"/>
            <a:r>
              <a:rPr lang="de-DE" dirty="0" smtClean="0"/>
              <a:t>IHR WÜNSCHT EUCH INDIVIDUELLE BERATUNG?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06995" y="6482106"/>
            <a:ext cx="11389258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6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KOMMT ZU </a:t>
            </a:r>
            <a:r>
              <a:rPr lang="de-DE" sz="4000" dirty="0" smtClean="0">
                <a:solidFill>
                  <a:schemeClr val="tx1"/>
                </a:solidFill>
              </a:rPr>
              <a:t>UNS!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0150" y="462768"/>
            <a:ext cx="6810065" cy="1184579"/>
          </a:xfrm>
        </p:spPr>
        <p:txBody>
          <a:bodyPr/>
          <a:lstStyle/>
          <a:p>
            <a:r>
              <a:rPr lang="de-DE" b="1" dirty="0" smtClean="0"/>
              <a:t>ANGLISTIK </a:t>
            </a:r>
            <a:r>
              <a:rPr lang="de-DE" b="1" dirty="0"/>
              <a:t>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06992" y="6473053"/>
            <a:ext cx="11343992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0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	</a:t>
            </a:r>
            <a:r>
              <a:rPr lang="de-DE" b="1" dirty="0"/>
              <a:t>ANGLISTIK AN DER HHU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dirty="0"/>
              <a:t>Das Studierendenbüro der Anglistik berät euch abteilungsübergreifend. </a:t>
            </a:r>
          </a:p>
          <a:p>
            <a:pPr algn="ctr">
              <a:spcAft>
                <a:spcPts val="1200"/>
              </a:spcAft>
              <a:buNone/>
            </a:pPr>
            <a:r>
              <a:rPr lang="de-DE" dirty="0"/>
              <a:t>Es unterstützt euch bei der individuellen Planung eures Studienverlaufes, eurer Prüfungen und der Anerkennung bisheriger Studienleistungen. </a:t>
            </a:r>
          </a:p>
          <a:p>
            <a:pPr algn="ctr">
              <a:spcAft>
                <a:spcPts val="1200"/>
              </a:spcAft>
              <a:buNone/>
            </a:pPr>
            <a:r>
              <a:rPr lang="de-DE" dirty="0"/>
              <a:t>Dort erhaltet ihr auch Bescheinigungen, wie beispielsweise für BAföG. </a:t>
            </a:r>
          </a:p>
          <a:p>
            <a:pPr algn="ctr">
              <a:spcAft>
                <a:spcPts val="1200"/>
              </a:spcAft>
              <a:buNone/>
            </a:pPr>
            <a:r>
              <a:rPr lang="de-DE" dirty="0"/>
              <a:t>Mit dem Studierendenbüro habt ihr eine hervorragend aufgestellte Anlaufstelle, die in eurem Studiengang zu Hause ist und euch </a:t>
            </a:r>
            <a:r>
              <a:rPr lang="de-DE" dirty="0" smtClean="0"/>
              <a:t>hilft,         euch </a:t>
            </a:r>
            <a:r>
              <a:rPr lang="de-DE" dirty="0"/>
              <a:t>zurecht zu finden.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63563" y="6454947"/>
            <a:ext cx="11251209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0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 rot="328713">
            <a:off x="1088836" y="2544766"/>
            <a:ext cx="9377349" cy="1842787"/>
          </a:xfrm>
        </p:spPr>
        <p:txBody>
          <a:bodyPr/>
          <a:lstStyle/>
          <a:p>
            <a:pPr algn="ctr"/>
            <a:r>
              <a:rPr lang="de-DE" dirty="0" smtClean="0"/>
              <a:t>IHR SUCHT DEN </a:t>
            </a:r>
            <a:r>
              <a:rPr lang="de-DE" dirty="0" smtClean="0"/>
              <a:t>DIREKTEN </a:t>
            </a:r>
            <a:r>
              <a:rPr lang="de-DE" dirty="0" smtClean="0"/>
              <a:t>AUSTAUSCH?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52673" y="6473053"/>
            <a:ext cx="11307778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05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BEI UNS BLEIBT IHR NICHT ANONYM!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0150" y="462768"/>
            <a:ext cx="6810065" cy="1184579"/>
          </a:xfrm>
        </p:spPr>
        <p:txBody>
          <a:bodyPr/>
          <a:lstStyle/>
          <a:p>
            <a:r>
              <a:rPr lang="de-DE" b="1" dirty="0" smtClean="0"/>
              <a:t>ANGLISTIK </a:t>
            </a:r>
            <a:r>
              <a:rPr lang="de-DE" b="1" dirty="0"/>
              <a:t>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97941" y="6491159"/>
            <a:ext cx="11343992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64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 smtClean="0"/>
              <a:t>IHR WOLLT AUS DEM VOLLEM SCHÖPFEN?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06" y="6467567"/>
            <a:ext cx="1130296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63563" y="2079322"/>
            <a:ext cx="11123612" cy="417116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de-DE" dirty="0"/>
              <a:t>Ihr studiert mit Menschen, die eure Interessen teilen.</a:t>
            </a:r>
          </a:p>
          <a:p>
            <a:pPr>
              <a:spcAft>
                <a:spcPts val="1200"/>
              </a:spcAft>
            </a:pPr>
            <a:r>
              <a:rPr lang="de-DE" dirty="0"/>
              <a:t>Unsere Seminare zeichnen sich durch eine angenehme Atmosphäre und überschaubare Gruppengröße aus.</a:t>
            </a:r>
          </a:p>
          <a:p>
            <a:pPr>
              <a:spcAft>
                <a:spcPts val="1200"/>
              </a:spcAft>
            </a:pPr>
            <a:r>
              <a:rPr lang="de-DE" dirty="0"/>
              <a:t>Dies ermöglicht euch einen persönlichen Zugang zu eurem Fach und einen direkten Austausch, sowohl mit anderen Studierenden als auch mit den Lehrenden.</a:t>
            </a:r>
          </a:p>
          <a:p>
            <a:pPr>
              <a:spcAft>
                <a:spcPts val="1200"/>
              </a:spcAft>
            </a:pPr>
            <a:r>
              <a:rPr lang="de-DE" dirty="0"/>
              <a:t>In den Seminaren entstehen so lebhafte Diskussionen, denn von der intensiven Beschäftigung mit den unterschiedlichsten Themen lebt unser Alltag an der HHU.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2652550" y="615168"/>
            <a:ext cx="6810065" cy="1184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kern="1200">
                <a:solidFill>
                  <a:schemeClr val="bg1">
                    <a:lumMod val="95000"/>
                  </a:schemeClr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ANGLISTIK 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63563" y="6482106"/>
            <a:ext cx="11224049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0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 rot="328713">
            <a:off x="1088836" y="2544766"/>
            <a:ext cx="9377349" cy="1842787"/>
          </a:xfrm>
        </p:spPr>
        <p:txBody>
          <a:bodyPr/>
          <a:lstStyle/>
          <a:p>
            <a:pPr algn="ctr"/>
            <a:r>
              <a:rPr lang="de-DE" dirty="0" smtClean="0"/>
              <a:t>IHR WOLLT WENIGER PAPIERKRAM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52261" y="6482106"/>
            <a:ext cx="11262511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37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WIR AUCH!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0150" y="462768"/>
            <a:ext cx="6810065" cy="1184579"/>
          </a:xfrm>
        </p:spPr>
        <p:txBody>
          <a:bodyPr/>
          <a:lstStyle/>
          <a:p>
            <a:r>
              <a:rPr lang="de-DE" b="1" dirty="0" smtClean="0"/>
              <a:t>ANGLISTIK </a:t>
            </a:r>
            <a:r>
              <a:rPr lang="de-DE" b="1" dirty="0"/>
              <a:t>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4155" y="6509265"/>
            <a:ext cx="11262510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85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Die Anglistik der HHU benutzt für die meisten Seminare die </a:t>
            </a:r>
            <a:r>
              <a:rPr lang="de-DE" dirty="0" err="1"/>
              <a:t>e</a:t>
            </a:r>
            <a:r>
              <a:rPr lang="de-DE" dirty="0"/>
              <a:t>-Learning- und Kommunikations-Plattform ILIAS.</a:t>
            </a:r>
          </a:p>
          <a:p>
            <a:pPr>
              <a:spcAft>
                <a:spcPts val="600"/>
              </a:spcAft>
            </a:pPr>
            <a:r>
              <a:rPr lang="de-DE" dirty="0"/>
              <a:t>Auf ILIAS könnt ihr auf eure Kursinhalte elektronisch zugreifen und euch in Themenforen austauschen. </a:t>
            </a:r>
          </a:p>
          <a:p>
            <a:r>
              <a:rPr lang="de-DE" dirty="0"/>
              <a:t>Auch das Klausursystem im Basismodul ist mittlerweile PC-gestützt und eure Abschlussprüfungen der 1. und 2. Semester finden in den hochmodernen PC-Räumen des Zentrums für Informations- und Medientechnologie (ZIM) auf dem Campus statt.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2652550" y="615168"/>
            <a:ext cx="6810065" cy="1184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kern="1200">
                <a:solidFill>
                  <a:schemeClr val="bg1">
                    <a:lumMod val="95000"/>
                  </a:schemeClr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ANGLISTIK 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79835" y="6482106"/>
            <a:ext cx="11325884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3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 rot="328713">
            <a:off x="1088836" y="2544766"/>
            <a:ext cx="9377349" cy="1842787"/>
          </a:xfrm>
        </p:spPr>
        <p:txBody>
          <a:bodyPr/>
          <a:lstStyle/>
          <a:p>
            <a:pPr algn="ctr"/>
            <a:r>
              <a:rPr lang="de-DE" dirty="0" smtClean="0"/>
              <a:t>IHR HABT HOHE ANSPRÜCHE?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88471" y="6500212"/>
            <a:ext cx="11307777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7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WIR AUCH!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0150" y="462768"/>
            <a:ext cx="6810065" cy="1184579"/>
          </a:xfrm>
        </p:spPr>
        <p:txBody>
          <a:bodyPr/>
          <a:lstStyle/>
          <a:p>
            <a:r>
              <a:rPr lang="de-DE" b="1" dirty="0" smtClean="0"/>
              <a:t>ANGLISTIK </a:t>
            </a:r>
            <a:r>
              <a:rPr lang="de-DE" b="1" dirty="0"/>
              <a:t>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97529" y="6473053"/>
            <a:ext cx="11280618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4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e-DE" dirty="0"/>
              <a:t>In den letzten Jahren wurden alle Studiengänge unseres Instituts von unseren Studierenden durchweg positiv bewertet. </a:t>
            </a:r>
          </a:p>
          <a:p>
            <a:endParaRPr lang="de-DE" dirty="0"/>
          </a:p>
          <a:p>
            <a:r>
              <a:rPr lang="de-DE" dirty="0"/>
              <a:t>Bestnoten erhielten wir für unsere persönliche Beratung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/>
              <a:t>Auch mit den Berufsaussichten waren unsere Studierenden sehr zufrieden.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2652550" y="615168"/>
            <a:ext cx="6810065" cy="1184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kern="1200">
                <a:solidFill>
                  <a:schemeClr val="bg1">
                    <a:lumMod val="95000"/>
                  </a:schemeClr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ANGLISTIK 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63563" y="6427788"/>
            <a:ext cx="11251209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 rot="328713">
            <a:off x="1088836" y="2544766"/>
            <a:ext cx="9377349" cy="1842787"/>
          </a:xfrm>
        </p:spPr>
        <p:txBody>
          <a:bodyPr/>
          <a:lstStyle/>
          <a:p>
            <a:pPr algn="ctr"/>
            <a:r>
              <a:rPr lang="de-DE" dirty="0" smtClean="0"/>
              <a:t>INTERESSIERT?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16049" y="6491159"/>
            <a:ext cx="11289670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63563" y="2091847"/>
            <a:ext cx="11123612" cy="4183693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  <a:buNone/>
            </a:pPr>
            <a:r>
              <a:rPr lang="de-DE" dirty="0"/>
              <a:t>Besucht uns und unsere Abteilungen auf unserer </a:t>
            </a:r>
            <a:r>
              <a:rPr lang="de-DE" dirty="0" smtClean="0"/>
              <a:t>Homepage: </a:t>
            </a:r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://www.anglistik.hhu.de</a:t>
            </a:r>
            <a:endParaRPr lang="de-DE" dirty="0"/>
          </a:p>
          <a:p>
            <a:pPr algn="ctr">
              <a:spcAft>
                <a:spcPts val="1800"/>
              </a:spcAft>
              <a:buNone/>
            </a:pPr>
            <a:r>
              <a:rPr lang="de-DE" dirty="0"/>
              <a:t>Oder kommt gleich in unsere </a:t>
            </a:r>
            <a:r>
              <a:rPr lang="de-DE" dirty="0" smtClean="0"/>
              <a:t>Sondersprechstunde:</a:t>
            </a:r>
          </a:p>
          <a:p>
            <a:pPr marL="0" indent="0" algn="ctr">
              <a:buNone/>
            </a:pPr>
            <a:r>
              <a:rPr lang="de-DE" dirty="0" smtClean="0"/>
              <a:t>14.03.2018, 16-18 </a:t>
            </a:r>
            <a:r>
              <a:rPr lang="de-DE" dirty="0"/>
              <a:t>Uhr, Gebäude 23.32. Raum 22, 4. Etage</a:t>
            </a:r>
          </a:p>
          <a:p>
            <a:pPr marL="0" indent="0" algn="ctr">
              <a:buNone/>
            </a:pPr>
            <a:r>
              <a:rPr lang="de-DE" dirty="0" smtClean="0"/>
              <a:t>28.03.2018, 16-18 </a:t>
            </a:r>
            <a:r>
              <a:rPr lang="de-DE" dirty="0"/>
              <a:t>Uhr, Gebäude 23.32. Raum 22, 4. Etage</a:t>
            </a:r>
          </a:p>
          <a:p>
            <a:pPr marL="0" indent="0" algn="ctr">
              <a:buNone/>
            </a:pPr>
            <a:r>
              <a:rPr lang="de-DE" dirty="0" smtClean="0"/>
              <a:t>11.04.2018, 16-18 </a:t>
            </a:r>
            <a:r>
              <a:rPr lang="de-DE" dirty="0"/>
              <a:t>Uhr, Gebäude 23.32. Raum 22, 4. Etage</a:t>
            </a:r>
          </a:p>
          <a:p>
            <a:pPr marL="0" indent="0" algn="ctr">
              <a:buNone/>
            </a:pPr>
            <a:r>
              <a:rPr lang="de-DE" dirty="0" smtClean="0"/>
              <a:t>25.04.2018, 16-18 </a:t>
            </a:r>
            <a:r>
              <a:rPr lang="de-DE" dirty="0"/>
              <a:t>Uhr, Gebäude 23.32. Raum 22, 4. Etage</a:t>
            </a:r>
          </a:p>
          <a:p>
            <a:pPr algn="ctr">
              <a:spcAft>
                <a:spcPts val="1800"/>
              </a:spcAft>
              <a:buNone/>
            </a:pPr>
            <a:endParaRPr lang="de-DE" dirty="0"/>
          </a:p>
          <a:p>
            <a:endParaRPr lang="en-US" dirty="0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2652550" y="615168"/>
            <a:ext cx="6810065" cy="1184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kern="1200">
                <a:solidFill>
                  <a:schemeClr val="bg1">
                    <a:lumMod val="95000"/>
                  </a:schemeClr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ANGLISTIK AN DER HHU</a:t>
            </a:r>
          </a:p>
          <a:p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16459" y="6464000"/>
            <a:ext cx="11343992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4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 smtClean="0"/>
              <a:t>ANGLISTIK </a:t>
            </a:r>
            <a:r>
              <a:rPr lang="de-DE" b="1" dirty="0"/>
              <a:t>AN DER HHU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spcAft>
                <a:spcPts val="1800"/>
              </a:spcAft>
              <a:buNone/>
            </a:pPr>
            <a:r>
              <a:rPr lang="de-DE" sz="3200" dirty="0"/>
              <a:t>Für Interessierte </a:t>
            </a:r>
            <a:r>
              <a:rPr lang="de-DE" sz="3200" dirty="0" smtClean="0"/>
              <a:t>am Masterstudium:</a:t>
            </a:r>
            <a:endParaRPr lang="de-DE" sz="3200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de-DE" dirty="0" smtClean="0"/>
              <a:t>18.04.2018, </a:t>
            </a:r>
            <a:r>
              <a:rPr lang="de-DE" dirty="0"/>
              <a:t>12-14 Uhr, Gebäude 23.32. Raum </a:t>
            </a:r>
            <a:r>
              <a:rPr lang="de-DE" dirty="0" smtClean="0"/>
              <a:t>25, </a:t>
            </a:r>
            <a:r>
              <a:rPr lang="de-DE" dirty="0"/>
              <a:t>4. Etage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e-DE" dirty="0" smtClean="0"/>
              <a:t>20.06.2018, </a:t>
            </a:r>
            <a:r>
              <a:rPr lang="de-DE" dirty="0"/>
              <a:t>12-14 Uhr, Gebäude 23.32. Raum </a:t>
            </a:r>
            <a:r>
              <a:rPr lang="de-DE" dirty="0" smtClean="0"/>
              <a:t>25, </a:t>
            </a:r>
            <a:r>
              <a:rPr lang="de-DE" dirty="0"/>
              <a:t>4. Etage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e-DE" dirty="0" smtClean="0"/>
              <a:t>04.07.2018, </a:t>
            </a:r>
            <a:r>
              <a:rPr lang="de-DE" dirty="0"/>
              <a:t>12-14 Uhr, Gebäude 23.32. Raum </a:t>
            </a:r>
            <a:r>
              <a:rPr lang="de-DE" dirty="0" smtClean="0"/>
              <a:t>25, </a:t>
            </a:r>
            <a:r>
              <a:rPr lang="de-DE" dirty="0"/>
              <a:t>4. Etage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e-DE" dirty="0" smtClean="0"/>
              <a:t>18.07.2018, </a:t>
            </a:r>
            <a:r>
              <a:rPr lang="de-DE" dirty="0"/>
              <a:t>12-14 Uhr, Gebäude 23.32. Raum </a:t>
            </a:r>
            <a:r>
              <a:rPr lang="de-DE" dirty="0" smtClean="0"/>
              <a:t>25, </a:t>
            </a:r>
            <a:r>
              <a:rPr lang="de-DE" dirty="0"/>
              <a:t>4. Etage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e-DE" dirty="0" smtClean="0"/>
              <a:t>01.08.2018, </a:t>
            </a:r>
            <a:r>
              <a:rPr lang="de-DE" dirty="0"/>
              <a:t>12-14 Uhr, Gebäude 23.32. Raum </a:t>
            </a:r>
            <a:r>
              <a:rPr lang="de-DE" dirty="0" smtClean="0"/>
              <a:t>25, </a:t>
            </a:r>
            <a:r>
              <a:rPr lang="de-DE" dirty="0"/>
              <a:t>4. </a:t>
            </a:r>
            <a:r>
              <a:rPr lang="de-DE" dirty="0" smtClean="0"/>
              <a:t>Etage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e-DE" dirty="0" smtClean="0"/>
              <a:t>15.08.2018</a:t>
            </a:r>
            <a:r>
              <a:rPr lang="de-DE" dirty="0"/>
              <a:t>, 12-14 Uhr, Gebäude 23.32. Raum 25, 4. Etage</a:t>
            </a:r>
          </a:p>
          <a:p>
            <a:pPr marL="0" indent="0" algn="ctr">
              <a:spcAft>
                <a:spcPts val="1200"/>
              </a:spcAft>
              <a:buNone/>
            </a:pPr>
            <a:endParaRPr lang="de-DE" dirty="0" smtClean="0"/>
          </a:p>
          <a:p>
            <a:pPr marL="0" indent="0" algn="ctr">
              <a:spcAft>
                <a:spcPts val="1200"/>
              </a:spcAft>
              <a:buNone/>
            </a:pP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98475" y="6473053"/>
            <a:ext cx="11289137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WIR SIND EIN ANGLISTISCHES VOLLINSTITUT.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0150" y="462768"/>
            <a:ext cx="6810065" cy="1184579"/>
          </a:xfrm>
        </p:spPr>
        <p:txBody>
          <a:bodyPr/>
          <a:lstStyle/>
          <a:p>
            <a:r>
              <a:rPr lang="de-DE" b="1" dirty="0" smtClean="0"/>
              <a:t>ANGLISTIK </a:t>
            </a:r>
            <a:r>
              <a:rPr lang="de-DE" b="1" dirty="0"/>
              <a:t>AN DER HHU</a:t>
            </a:r>
          </a:p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06995" y="6463985"/>
            <a:ext cx="11416420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84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An unserem Institut lernt ihr die gesamte Breite der </a:t>
            </a:r>
            <a:r>
              <a:rPr lang="de-DE" dirty="0" smtClean="0"/>
              <a:t>Möglichkeiten eines Englischstudiums </a:t>
            </a:r>
            <a:r>
              <a:rPr lang="de-DE" dirty="0"/>
              <a:t>kennen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Ihr könnt euch frei bewegen oder früh </a:t>
            </a:r>
            <a:r>
              <a:rPr lang="de-DE" dirty="0" smtClean="0"/>
              <a:t>spezialisieren,                                       je </a:t>
            </a:r>
            <a:r>
              <a:rPr lang="de-DE" dirty="0"/>
              <a:t>nachdem, was euch interessiert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Gemeinsam </a:t>
            </a:r>
            <a:r>
              <a:rPr lang="de-DE" dirty="0"/>
              <a:t>mit euch forschen und lehren </a:t>
            </a:r>
            <a:r>
              <a:rPr lang="de-DE" dirty="0" smtClean="0"/>
              <a:t>wir...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Beginnend bei den Anfängen der Englischen Sprache bis zur Gegenwart in unterschiedlichen Medien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2652550" y="615168"/>
            <a:ext cx="6810065" cy="1184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kern="1200">
                <a:solidFill>
                  <a:schemeClr val="bg1">
                    <a:lumMod val="95000"/>
                  </a:schemeClr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ANGLISTIK AN DER HHU</a:t>
            </a:r>
          </a:p>
          <a:p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63563" y="6464000"/>
            <a:ext cx="11260263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01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 smtClean="0"/>
              <a:t>IHR WOLLT EUCH INDIVIDUELL WEITERENTWICKELN?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52261" y="6491159"/>
            <a:ext cx="11389260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3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BEI UNS HABT IHR DIE WAHL!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0150" y="462768"/>
            <a:ext cx="6810065" cy="1184579"/>
          </a:xfrm>
        </p:spPr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7" name="Textplatzhalter 1"/>
          <p:cNvSpPr txBox="1">
            <a:spLocks/>
          </p:cNvSpPr>
          <p:nvPr/>
        </p:nvSpPr>
        <p:spPr>
          <a:xfrm>
            <a:off x="2652550" y="615168"/>
            <a:ext cx="6810065" cy="1184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kern="1200">
                <a:solidFill>
                  <a:schemeClr val="bg1"/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ANGLISTIK AN DER HHU</a:t>
            </a:r>
          </a:p>
          <a:p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43208" y="6473053"/>
            <a:ext cx="11443579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87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Unsere Studiengänge zeichnen sich durch hohe Flexibilisierung und zahlreiche Wahlmöglichkeiten aus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/>
              <a:t>Die enorme Vielfalt von Seminarangeboten lässt unterschiedlichste Modulkombinationen zu. </a:t>
            </a:r>
          </a:p>
          <a:p>
            <a:endParaRPr lang="de-DE" dirty="0"/>
          </a:p>
          <a:p>
            <a:r>
              <a:rPr lang="de-DE" dirty="0"/>
              <a:t>Ihr bestimmt nach dem Basisstudium (1. und 2. Semester) das Timing und die Form eurer Abschlussprüfungen mit.</a:t>
            </a:r>
          </a:p>
          <a:p>
            <a:endParaRPr lang="de-DE" dirty="0"/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2652550" y="615168"/>
            <a:ext cx="6810065" cy="1184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kern="1200">
                <a:solidFill>
                  <a:schemeClr val="bg1">
                    <a:lumMod val="95000"/>
                  </a:schemeClr>
                </a:solidFill>
                <a:latin typeface="HHU Celeste Sans" charset="0"/>
                <a:ea typeface="HHU Celeste Sans" charset="0"/>
                <a:cs typeface="HHU Celeste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ANGLISTIK AN DER HHU</a:t>
            </a:r>
          </a:p>
          <a:p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70780" y="6482106"/>
            <a:ext cx="11488847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2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 smtClean="0"/>
              <a:t>IHR WOLLT EUCH GEZIELT VERBESSERN?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25101" y="6473053"/>
            <a:ext cx="11416420" cy="307975"/>
          </a:xfrm>
        </p:spPr>
        <p:txBody>
          <a:bodyPr/>
          <a:lstStyle/>
          <a:p>
            <a:r>
              <a:rPr lang="de-DE" dirty="0" smtClean="0"/>
              <a:t>Institut für Anglistik und Amerikanistik							      	Februar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2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HHU" id="{64027445-62FF-2045-982E-F4F3A9B80A43}" vid="{E0D916CD-610E-1E4B-B4C1-32EFAB6B7F70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1204</Words>
  <Application>Microsoft Office PowerPoint</Application>
  <PresentationFormat>Breitbild</PresentationFormat>
  <Paragraphs>169</Paragraphs>
  <Slides>39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3" baseType="lpstr">
      <vt:lpstr>Arial</vt:lpstr>
      <vt:lpstr>Calibri</vt:lpstr>
      <vt:lpstr>HHU Celeste Sans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Ein Microsoft Office-Anwender</dc:creator>
  <cp:lastModifiedBy>Windows-Benutzer</cp:lastModifiedBy>
  <cp:revision>49</cp:revision>
  <dcterms:created xsi:type="dcterms:W3CDTF">2017-12-14T13:13:22Z</dcterms:created>
  <dcterms:modified xsi:type="dcterms:W3CDTF">2018-03-29T12:56:30Z</dcterms:modified>
</cp:coreProperties>
</file>